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56" r:id="rId3"/>
    <p:sldId id="278" r:id="rId4"/>
    <p:sldId id="280" r:id="rId5"/>
    <p:sldId id="267" r:id="rId6"/>
    <p:sldId id="266" r:id="rId7"/>
    <p:sldId id="269" r:id="rId8"/>
    <p:sldId id="268" r:id="rId9"/>
    <p:sldId id="281" r:id="rId10"/>
    <p:sldId id="282" r:id="rId11"/>
    <p:sldId id="259" r:id="rId12"/>
    <p:sldId id="270" r:id="rId13"/>
    <p:sldId id="260" r:id="rId14"/>
    <p:sldId id="271" r:id="rId15"/>
    <p:sldId id="261" r:id="rId16"/>
    <p:sldId id="272" r:id="rId17"/>
    <p:sldId id="262" r:id="rId18"/>
    <p:sldId id="273" r:id="rId19"/>
    <p:sldId id="263" r:id="rId20"/>
    <p:sldId id="274" r:id="rId21"/>
    <p:sldId id="264" r:id="rId22"/>
    <p:sldId id="275" r:id="rId23"/>
    <p:sldId id="265" r:id="rId24"/>
    <p:sldId id="276" r:id="rId25"/>
    <p:sldId id="258" r:id="rId26"/>
    <p:sldId id="283" r:id="rId27"/>
    <p:sldId id="27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2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1EEB49-CFE3-4C46-9173-2E23C3642A16}"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FDC355AD-E6FF-4E08-A697-4767546BB87A}">
      <dgm:prSet/>
      <dgm:spPr/>
      <dgm:t>
        <a:bodyPr/>
        <a:lstStyle/>
        <a:p>
          <a:pPr>
            <a:lnSpc>
              <a:spcPct val="100000"/>
            </a:lnSpc>
          </a:pPr>
          <a:r>
            <a:rPr lang="en-US"/>
            <a:t>In summary, </a:t>
          </a:r>
        </a:p>
      </dgm:t>
    </dgm:pt>
    <dgm:pt modelId="{DFC4669C-886A-42D9-B07B-D8E0E1E8F0FF}" type="parTrans" cxnId="{4470021D-3728-4855-8347-77FCED4A6112}">
      <dgm:prSet/>
      <dgm:spPr/>
      <dgm:t>
        <a:bodyPr/>
        <a:lstStyle/>
        <a:p>
          <a:endParaRPr lang="en-US"/>
        </a:p>
      </dgm:t>
    </dgm:pt>
    <dgm:pt modelId="{FF2E172D-BFFD-4DF7-B417-07F1D4963F3C}" type="sibTrans" cxnId="{4470021D-3728-4855-8347-77FCED4A6112}">
      <dgm:prSet/>
      <dgm:spPr/>
      <dgm:t>
        <a:bodyPr/>
        <a:lstStyle/>
        <a:p>
          <a:endParaRPr lang="en-US"/>
        </a:p>
      </dgm:t>
    </dgm:pt>
    <dgm:pt modelId="{3684EB77-F5E9-4ADC-9520-76F123B46385}">
      <dgm:prSet/>
      <dgm:spPr/>
      <dgm:t>
        <a:bodyPr/>
        <a:lstStyle/>
        <a:p>
          <a:pPr>
            <a:lnSpc>
              <a:spcPct val="100000"/>
            </a:lnSpc>
          </a:pPr>
          <a:r>
            <a:rPr lang="en-US"/>
            <a:t>BigQuery grants the dealership a flexible, affordable way to generate data-driven insights on inventory needs, customer trends, and sales team effectiveness to enhance strategic planning in a secure cloud platform. The savings and performance make it simpler than traditional warehouse approaches. </a:t>
          </a:r>
        </a:p>
      </dgm:t>
    </dgm:pt>
    <dgm:pt modelId="{F23EE162-658C-4935-AEB3-0E9286E9C3E1}" type="parTrans" cxnId="{B70F917D-AA1E-4CF6-A5E4-3A11C87682F7}">
      <dgm:prSet/>
      <dgm:spPr/>
      <dgm:t>
        <a:bodyPr/>
        <a:lstStyle/>
        <a:p>
          <a:endParaRPr lang="en-US"/>
        </a:p>
      </dgm:t>
    </dgm:pt>
    <dgm:pt modelId="{56FD544F-0550-4B3D-85CB-F67DE78552BF}" type="sibTrans" cxnId="{B70F917D-AA1E-4CF6-A5E4-3A11C87682F7}">
      <dgm:prSet/>
      <dgm:spPr/>
      <dgm:t>
        <a:bodyPr/>
        <a:lstStyle/>
        <a:p>
          <a:endParaRPr lang="en-US"/>
        </a:p>
      </dgm:t>
    </dgm:pt>
    <dgm:pt modelId="{182C87DE-CEDD-4847-882A-F8A6CB90E54C}">
      <dgm:prSet/>
      <dgm:spPr/>
      <dgm:t>
        <a:bodyPr/>
        <a:lstStyle/>
        <a:p>
          <a:pPr>
            <a:lnSpc>
              <a:spcPct val="100000"/>
            </a:lnSpc>
          </a:pPr>
          <a:r>
            <a:rPr lang="en-US"/>
            <a:t>Therefore, GCP’s BigQuery would be an optimal data warehouse solution for analyzing this automotive sales dataset to uncover actionable insights. This makes it ideally suited for performing fast, complex analysis on large volumes of granular sales data to guide data-driven strategy decisions to improve inventory management, pricing structure, sales compensation, and promotional initiatives in a secure and compliant cloud environment.</a:t>
          </a:r>
        </a:p>
      </dgm:t>
    </dgm:pt>
    <dgm:pt modelId="{0966D4D7-A114-4479-9C7C-57174C7DB1CA}" type="parTrans" cxnId="{87EDF556-AD28-4F27-8943-C954C2507C3E}">
      <dgm:prSet/>
      <dgm:spPr/>
      <dgm:t>
        <a:bodyPr/>
        <a:lstStyle/>
        <a:p>
          <a:endParaRPr lang="en-US"/>
        </a:p>
      </dgm:t>
    </dgm:pt>
    <dgm:pt modelId="{B463B096-C3F0-4D86-BC1A-0752BE3033F7}" type="sibTrans" cxnId="{87EDF556-AD28-4F27-8943-C954C2507C3E}">
      <dgm:prSet/>
      <dgm:spPr/>
      <dgm:t>
        <a:bodyPr/>
        <a:lstStyle/>
        <a:p>
          <a:endParaRPr lang="en-US"/>
        </a:p>
      </dgm:t>
    </dgm:pt>
    <dgm:pt modelId="{CDA92555-FC57-4DAC-9BAD-130C3294F9BC}" type="pres">
      <dgm:prSet presAssocID="{4F1EEB49-CFE3-4C46-9173-2E23C3642A16}" presName="root" presStyleCnt="0">
        <dgm:presLayoutVars>
          <dgm:dir/>
          <dgm:resizeHandles val="exact"/>
        </dgm:presLayoutVars>
      </dgm:prSet>
      <dgm:spPr/>
    </dgm:pt>
    <dgm:pt modelId="{F33AB90F-B7AF-46E0-8B0C-0B738F6EC5DD}" type="pres">
      <dgm:prSet presAssocID="{FDC355AD-E6FF-4E08-A697-4767546BB87A}" presName="compNode" presStyleCnt="0"/>
      <dgm:spPr/>
    </dgm:pt>
    <dgm:pt modelId="{88770DB4-AA51-451B-AF8A-7076A1D9377A}" type="pres">
      <dgm:prSet presAssocID="{FDC355AD-E6FF-4E08-A697-4767546BB87A}" presName="bgRect" presStyleLbl="bgShp" presStyleIdx="0" presStyleCnt="3"/>
      <dgm:spPr/>
    </dgm:pt>
    <dgm:pt modelId="{1337CB42-E5BA-4305-B5AB-BDB0EC4AA7CC}" type="pres">
      <dgm:prSet presAssocID="{FDC355AD-E6FF-4E08-A697-4767546BB8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B5EF9B94-F6A5-465E-AAE5-8DA18C4B5FA9}" type="pres">
      <dgm:prSet presAssocID="{FDC355AD-E6FF-4E08-A697-4767546BB87A}" presName="spaceRect" presStyleCnt="0"/>
      <dgm:spPr/>
    </dgm:pt>
    <dgm:pt modelId="{6D272FB4-6466-48B8-A742-66D6B8D16762}" type="pres">
      <dgm:prSet presAssocID="{FDC355AD-E6FF-4E08-A697-4767546BB87A}" presName="parTx" presStyleLbl="revTx" presStyleIdx="0" presStyleCnt="3">
        <dgm:presLayoutVars>
          <dgm:chMax val="0"/>
          <dgm:chPref val="0"/>
        </dgm:presLayoutVars>
      </dgm:prSet>
      <dgm:spPr/>
    </dgm:pt>
    <dgm:pt modelId="{F3E61415-FE43-4F08-A872-636438E3FE05}" type="pres">
      <dgm:prSet presAssocID="{FF2E172D-BFFD-4DF7-B417-07F1D4963F3C}" presName="sibTrans" presStyleCnt="0"/>
      <dgm:spPr/>
    </dgm:pt>
    <dgm:pt modelId="{4C2BCFFB-3037-4343-95F9-13BD83CF8B10}" type="pres">
      <dgm:prSet presAssocID="{3684EB77-F5E9-4ADC-9520-76F123B46385}" presName="compNode" presStyleCnt="0"/>
      <dgm:spPr/>
    </dgm:pt>
    <dgm:pt modelId="{1B24C0A6-ACC2-4E0A-BDDF-3C9913555D70}" type="pres">
      <dgm:prSet presAssocID="{3684EB77-F5E9-4ADC-9520-76F123B46385}" presName="bgRect" presStyleLbl="bgShp" presStyleIdx="1" presStyleCnt="3"/>
      <dgm:spPr/>
    </dgm:pt>
    <dgm:pt modelId="{37DE086D-5E3C-4FBD-982F-0DE1F8D44FE3}" type="pres">
      <dgm:prSet presAssocID="{3684EB77-F5E9-4ADC-9520-76F123B4638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osk"/>
        </a:ext>
      </dgm:extLst>
    </dgm:pt>
    <dgm:pt modelId="{EE43BD49-EBEB-4C55-91E7-9CD8F0734FB9}" type="pres">
      <dgm:prSet presAssocID="{3684EB77-F5E9-4ADC-9520-76F123B46385}" presName="spaceRect" presStyleCnt="0"/>
      <dgm:spPr/>
    </dgm:pt>
    <dgm:pt modelId="{93E19AF0-A85B-4E40-9378-798C73AC3349}" type="pres">
      <dgm:prSet presAssocID="{3684EB77-F5E9-4ADC-9520-76F123B46385}" presName="parTx" presStyleLbl="revTx" presStyleIdx="1" presStyleCnt="3">
        <dgm:presLayoutVars>
          <dgm:chMax val="0"/>
          <dgm:chPref val="0"/>
        </dgm:presLayoutVars>
      </dgm:prSet>
      <dgm:spPr/>
    </dgm:pt>
    <dgm:pt modelId="{A47B1AEA-C7E8-424C-9AF0-7ABDE29D3E51}" type="pres">
      <dgm:prSet presAssocID="{56FD544F-0550-4B3D-85CB-F67DE78552BF}" presName="sibTrans" presStyleCnt="0"/>
      <dgm:spPr/>
    </dgm:pt>
    <dgm:pt modelId="{BD8D80BB-5D39-42E0-A51A-29DB282F87D9}" type="pres">
      <dgm:prSet presAssocID="{182C87DE-CEDD-4847-882A-F8A6CB90E54C}" presName="compNode" presStyleCnt="0"/>
      <dgm:spPr/>
    </dgm:pt>
    <dgm:pt modelId="{C10B668A-8429-4DF3-9D9E-98D7102849DA}" type="pres">
      <dgm:prSet presAssocID="{182C87DE-CEDD-4847-882A-F8A6CB90E54C}" presName="bgRect" presStyleLbl="bgShp" presStyleIdx="2" presStyleCnt="3"/>
      <dgm:spPr/>
    </dgm:pt>
    <dgm:pt modelId="{0DB99348-5ED9-4D93-B1A4-EBBB49264B9B}" type="pres">
      <dgm:prSet presAssocID="{182C87DE-CEDD-4847-882A-F8A6CB90E5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51C72966-D90C-4D14-93D1-D84E7B984E07}" type="pres">
      <dgm:prSet presAssocID="{182C87DE-CEDD-4847-882A-F8A6CB90E54C}" presName="spaceRect" presStyleCnt="0"/>
      <dgm:spPr/>
    </dgm:pt>
    <dgm:pt modelId="{7445A2EB-FB42-4531-BFD5-FB03ACBC25A5}" type="pres">
      <dgm:prSet presAssocID="{182C87DE-CEDD-4847-882A-F8A6CB90E54C}" presName="parTx" presStyleLbl="revTx" presStyleIdx="2" presStyleCnt="3">
        <dgm:presLayoutVars>
          <dgm:chMax val="0"/>
          <dgm:chPref val="0"/>
        </dgm:presLayoutVars>
      </dgm:prSet>
      <dgm:spPr/>
    </dgm:pt>
  </dgm:ptLst>
  <dgm:cxnLst>
    <dgm:cxn modelId="{A0082B12-D9A0-46D1-BD64-715BE621FA09}" type="presOf" srcId="{3684EB77-F5E9-4ADC-9520-76F123B46385}" destId="{93E19AF0-A85B-4E40-9378-798C73AC3349}" srcOrd="0" destOrd="0" presId="urn:microsoft.com/office/officeart/2018/2/layout/IconVerticalSolidList"/>
    <dgm:cxn modelId="{4470021D-3728-4855-8347-77FCED4A6112}" srcId="{4F1EEB49-CFE3-4C46-9173-2E23C3642A16}" destId="{FDC355AD-E6FF-4E08-A697-4767546BB87A}" srcOrd="0" destOrd="0" parTransId="{DFC4669C-886A-42D9-B07B-D8E0E1E8F0FF}" sibTransId="{FF2E172D-BFFD-4DF7-B417-07F1D4963F3C}"/>
    <dgm:cxn modelId="{98DEC12D-9980-4AD3-AC7E-23A67FE103DA}" type="presOf" srcId="{4F1EEB49-CFE3-4C46-9173-2E23C3642A16}" destId="{CDA92555-FC57-4DAC-9BAD-130C3294F9BC}" srcOrd="0" destOrd="0" presId="urn:microsoft.com/office/officeart/2018/2/layout/IconVerticalSolidList"/>
    <dgm:cxn modelId="{CD1D5546-8042-4086-942B-AFBD125E29D7}" type="presOf" srcId="{182C87DE-CEDD-4847-882A-F8A6CB90E54C}" destId="{7445A2EB-FB42-4531-BFD5-FB03ACBC25A5}" srcOrd="0" destOrd="0" presId="urn:microsoft.com/office/officeart/2018/2/layout/IconVerticalSolidList"/>
    <dgm:cxn modelId="{87EDF556-AD28-4F27-8943-C954C2507C3E}" srcId="{4F1EEB49-CFE3-4C46-9173-2E23C3642A16}" destId="{182C87DE-CEDD-4847-882A-F8A6CB90E54C}" srcOrd="2" destOrd="0" parTransId="{0966D4D7-A114-4479-9C7C-57174C7DB1CA}" sibTransId="{B463B096-C3F0-4D86-BC1A-0752BE3033F7}"/>
    <dgm:cxn modelId="{B70F917D-AA1E-4CF6-A5E4-3A11C87682F7}" srcId="{4F1EEB49-CFE3-4C46-9173-2E23C3642A16}" destId="{3684EB77-F5E9-4ADC-9520-76F123B46385}" srcOrd="1" destOrd="0" parTransId="{F23EE162-658C-4935-AEB3-0E9286E9C3E1}" sibTransId="{56FD544F-0550-4B3D-85CB-F67DE78552BF}"/>
    <dgm:cxn modelId="{16F7A1FA-15EB-451A-839D-BC6A345DD3A4}" type="presOf" srcId="{FDC355AD-E6FF-4E08-A697-4767546BB87A}" destId="{6D272FB4-6466-48B8-A742-66D6B8D16762}" srcOrd="0" destOrd="0" presId="urn:microsoft.com/office/officeart/2018/2/layout/IconVerticalSolidList"/>
    <dgm:cxn modelId="{314326DA-2950-4A32-B5C5-6E28F4F6B555}" type="presParOf" srcId="{CDA92555-FC57-4DAC-9BAD-130C3294F9BC}" destId="{F33AB90F-B7AF-46E0-8B0C-0B738F6EC5DD}" srcOrd="0" destOrd="0" presId="urn:microsoft.com/office/officeart/2018/2/layout/IconVerticalSolidList"/>
    <dgm:cxn modelId="{5FF82558-C577-4C1B-B001-824F4D41BE31}" type="presParOf" srcId="{F33AB90F-B7AF-46E0-8B0C-0B738F6EC5DD}" destId="{88770DB4-AA51-451B-AF8A-7076A1D9377A}" srcOrd="0" destOrd="0" presId="urn:microsoft.com/office/officeart/2018/2/layout/IconVerticalSolidList"/>
    <dgm:cxn modelId="{3D2E5529-5917-4833-8774-D7CDCDDC7411}" type="presParOf" srcId="{F33AB90F-B7AF-46E0-8B0C-0B738F6EC5DD}" destId="{1337CB42-E5BA-4305-B5AB-BDB0EC4AA7CC}" srcOrd="1" destOrd="0" presId="urn:microsoft.com/office/officeart/2018/2/layout/IconVerticalSolidList"/>
    <dgm:cxn modelId="{4C4ABDBF-678C-478C-A945-4542EF0A413C}" type="presParOf" srcId="{F33AB90F-B7AF-46E0-8B0C-0B738F6EC5DD}" destId="{B5EF9B94-F6A5-465E-AAE5-8DA18C4B5FA9}" srcOrd="2" destOrd="0" presId="urn:microsoft.com/office/officeart/2018/2/layout/IconVerticalSolidList"/>
    <dgm:cxn modelId="{383C4543-4DAA-45B6-B416-9191F6B452ED}" type="presParOf" srcId="{F33AB90F-B7AF-46E0-8B0C-0B738F6EC5DD}" destId="{6D272FB4-6466-48B8-A742-66D6B8D16762}" srcOrd="3" destOrd="0" presId="urn:microsoft.com/office/officeart/2018/2/layout/IconVerticalSolidList"/>
    <dgm:cxn modelId="{C2E5E5B1-EDD2-4DDB-8660-1FFA56661C2D}" type="presParOf" srcId="{CDA92555-FC57-4DAC-9BAD-130C3294F9BC}" destId="{F3E61415-FE43-4F08-A872-636438E3FE05}" srcOrd="1" destOrd="0" presId="urn:microsoft.com/office/officeart/2018/2/layout/IconVerticalSolidList"/>
    <dgm:cxn modelId="{33072C3A-EF56-407F-87AC-EC95848064DA}" type="presParOf" srcId="{CDA92555-FC57-4DAC-9BAD-130C3294F9BC}" destId="{4C2BCFFB-3037-4343-95F9-13BD83CF8B10}" srcOrd="2" destOrd="0" presId="urn:microsoft.com/office/officeart/2018/2/layout/IconVerticalSolidList"/>
    <dgm:cxn modelId="{8454A65F-B11F-4AAC-A8FB-C9CF394E0504}" type="presParOf" srcId="{4C2BCFFB-3037-4343-95F9-13BD83CF8B10}" destId="{1B24C0A6-ACC2-4E0A-BDDF-3C9913555D70}" srcOrd="0" destOrd="0" presId="urn:microsoft.com/office/officeart/2018/2/layout/IconVerticalSolidList"/>
    <dgm:cxn modelId="{537DA89E-E007-4436-BAB1-66F1D3EBF3DA}" type="presParOf" srcId="{4C2BCFFB-3037-4343-95F9-13BD83CF8B10}" destId="{37DE086D-5E3C-4FBD-982F-0DE1F8D44FE3}" srcOrd="1" destOrd="0" presId="urn:microsoft.com/office/officeart/2018/2/layout/IconVerticalSolidList"/>
    <dgm:cxn modelId="{C89EA242-746E-4966-8ADA-2AAED6C9BFA9}" type="presParOf" srcId="{4C2BCFFB-3037-4343-95F9-13BD83CF8B10}" destId="{EE43BD49-EBEB-4C55-91E7-9CD8F0734FB9}" srcOrd="2" destOrd="0" presId="urn:microsoft.com/office/officeart/2018/2/layout/IconVerticalSolidList"/>
    <dgm:cxn modelId="{13C14F67-2C5A-4564-B026-8D516E631368}" type="presParOf" srcId="{4C2BCFFB-3037-4343-95F9-13BD83CF8B10}" destId="{93E19AF0-A85B-4E40-9378-798C73AC3349}" srcOrd="3" destOrd="0" presId="urn:microsoft.com/office/officeart/2018/2/layout/IconVerticalSolidList"/>
    <dgm:cxn modelId="{A1633391-996F-4B57-BF8F-375096681FC2}" type="presParOf" srcId="{CDA92555-FC57-4DAC-9BAD-130C3294F9BC}" destId="{A47B1AEA-C7E8-424C-9AF0-7ABDE29D3E51}" srcOrd="3" destOrd="0" presId="urn:microsoft.com/office/officeart/2018/2/layout/IconVerticalSolidList"/>
    <dgm:cxn modelId="{A4A186FD-A62E-443B-88B0-4F6CC98FCF3D}" type="presParOf" srcId="{CDA92555-FC57-4DAC-9BAD-130C3294F9BC}" destId="{BD8D80BB-5D39-42E0-A51A-29DB282F87D9}" srcOrd="4" destOrd="0" presId="urn:microsoft.com/office/officeart/2018/2/layout/IconVerticalSolidList"/>
    <dgm:cxn modelId="{2B074459-3A7A-4665-81FC-17BD079E21A8}" type="presParOf" srcId="{BD8D80BB-5D39-42E0-A51A-29DB282F87D9}" destId="{C10B668A-8429-4DF3-9D9E-98D7102849DA}" srcOrd="0" destOrd="0" presId="urn:microsoft.com/office/officeart/2018/2/layout/IconVerticalSolidList"/>
    <dgm:cxn modelId="{4073C5EB-50A3-407B-AA24-1471F3CDFA04}" type="presParOf" srcId="{BD8D80BB-5D39-42E0-A51A-29DB282F87D9}" destId="{0DB99348-5ED9-4D93-B1A4-EBBB49264B9B}" srcOrd="1" destOrd="0" presId="urn:microsoft.com/office/officeart/2018/2/layout/IconVerticalSolidList"/>
    <dgm:cxn modelId="{E0C3D0F1-3B66-45F6-8179-3C676114BE53}" type="presParOf" srcId="{BD8D80BB-5D39-42E0-A51A-29DB282F87D9}" destId="{51C72966-D90C-4D14-93D1-D84E7B984E07}" srcOrd="2" destOrd="0" presId="urn:microsoft.com/office/officeart/2018/2/layout/IconVerticalSolidList"/>
    <dgm:cxn modelId="{C83153B9-30A9-4AD8-A59E-8BA427CE2614}" type="presParOf" srcId="{BD8D80BB-5D39-42E0-A51A-29DB282F87D9}" destId="{7445A2EB-FB42-4531-BFD5-FB03ACBC25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F1CC97-6E6F-438E-991F-088BD79762B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AF6E13E-57FA-4873-A219-3046D5D5E8D8}">
      <dgm:prSet/>
      <dgm:spPr/>
      <dgm:t>
        <a:bodyPr/>
        <a:lstStyle/>
        <a:p>
          <a:r>
            <a:rPr lang="en-US" b="0" u="sng" dirty="0"/>
            <a:t>Query 1: The salesperson's total sales and commissions</a:t>
          </a:r>
          <a:endParaRPr lang="en-US" dirty="0"/>
        </a:p>
      </dgm:t>
    </dgm:pt>
    <dgm:pt modelId="{646A706A-C57E-43D4-8F73-D7932C607D58}" type="parTrans" cxnId="{BE4F8DA7-EDAF-4D7E-B645-1B9D892E7843}">
      <dgm:prSet/>
      <dgm:spPr/>
      <dgm:t>
        <a:bodyPr/>
        <a:lstStyle/>
        <a:p>
          <a:endParaRPr lang="en-US"/>
        </a:p>
      </dgm:t>
    </dgm:pt>
    <dgm:pt modelId="{8F3C209A-1732-4683-8866-B6B8C4FFAC57}" type="sibTrans" cxnId="{BE4F8DA7-EDAF-4D7E-B645-1B9D892E7843}">
      <dgm:prSet/>
      <dgm:spPr/>
      <dgm:t>
        <a:bodyPr/>
        <a:lstStyle/>
        <a:p>
          <a:endParaRPr lang="en-US"/>
        </a:p>
      </dgm:t>
    </dgm:pt>
    <dgm:pt modelId="{729A31E0-C275-4A71-BBC0-1863D880737D}">
      <dgm:prSet custT="1"/>
      <dgm:spPr/>
      <dgm:t>
        <a:bodyPr/>
        <a:lstStyle/>
        <a:p>
          <a:endParaRPr lang="en-US" sz="1400" dirty="0">
            <a:solidFill>
              <a:schemeClr val="accent1"/>
            </a:solidFill>
            <a:latin typeface="Arabic Typesetting" panose="03020402040406030203" pitchFamily="66" charset="-78"/>
            <a:cs typeface="Arabic Typesetting" panose="03020402040406030203" pitchFamily="66" charset="-78"/>
          </a:endParaRPr>
        </a:p>
      </dgm:t>
    </dgm:pt>
    <dgm:pt modelId="{5DEE92E0-225E-4C7F-9D95-16BF2B731B75}" type="parTrans" cxnId="{EB36B569-93D1-450A-A633-F74D7D5340C2}">
      <dgm:prSet/>
      <dgm:spPr/>
      <dgm:t>
        <a:bodyPr/>
        <a:lstStyle/>
        <a:p>
          <a:endParaRPr lang="en-US"/>
        </a:p>
      </dgm:t>
    </dgm:pt>
    <dgm:pt modelId="{4D12CC27-E6BC-4004-B9B6-14E16F68C2B5}" type="sibTrans" cxnId="{EB36B569-93D1-450A-A633-F74D7D5340C2}">
      <dgm:prSet/>
      <dgm:spPr/>
      <dgm:t>
        <a:bodyPr/>
        <a:lstStyle/>
        <a:p>
          <a:endParaRPr lang="en-US"/>
        </a:p>
      </dgm:t>
    </dgm:pt>
    <dgm:pt modelId="{A5D8C955-ED56-412B-AD5C-991959479E09}" type="pres">
      <dgm:prSet presAssocID="{05F1CC97-6E6F-438E-991F-088BD79762B8}" presName="root" presStyleCnt="0">
        <dgm:presLayoutVars>
          <dgm:dir/>
          <dgm:resizeHandles val="exact"/>
        </dgm:presLayoutVars>
      </dgm:prSet>
      <dgm:spPr/>
    </dgm:pt>
    <dgm:pt modelId="{0EC7107F-9203-4435-BC84-DE2385055502}" type="pres">
      <dgm:prSet presAssocID="{4AF6E13E-57FA-4873-A219-3046D5D5E8D8}" presName="compNode" presStyleCnt="0"/>
      <dgm:spPr/>
    </dgm:pt>
    <dgm:pt modelId="{1D042B68-FF88-45E9-B05D-5BCD289784D8}" type="pres">
      <dgm:prSet presAssocID="{4AF6E13E-57FA-4873-A219-3046D5D5E8D8}" presName="bgRect" presStyleLbl="bgShp" presStyleIdx="0" presStyleCnt="1" custLinFactNeighborX="-3160" custLinFactNeighborY="826"/>
      <dgm:spPr/>
    </dgm:pt>
    <dgm:pt modelId="{93FF4A8C-E99C-42AD-9C43-4BF65D855624}" type="pres">
      <dgm:prSet presAssocID="{4AF6E13E-57FA-4873-A219-3046D5D5E8D8}"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805B6900-0BBA-4EC8-919D-44A6A000D4BF}" type="pres">
      <dgm:prSet presAssocID="{4AF6E13E-57FA-4873-A219-3046D5D5E8D8}" presName="spaceRect" presStyleCnt="0"/>
      <dgm:spPr/>
    </dgm:pt>
    <dgm:pt modelId="{88BE9E59-09BC-4B67-8F96-D1050A930A5B}" type="pres">
      <dgm:prSet presAssocID="{4AF6E13E-57FA-4873-A219-3046D5D5E8D8}" presName="parTx" presStyleLbl="revTx" presStyleIdx="0" presStyleCnt="2">
        <dgm:presLayoutVars>
          <dgm:chMax val="0"/>
          <dgm:chPref val="0"/>
        </dgm:presLayoutVars>
      </dgm:prSet>
      <dgm:spPr/>
    </dgm:pt>
    <dgm:pt modelId="{BB0B13C8-694E-4FBC-83CB-5EE9F25317C0}" type="pres">
      <dgm:prSet presAssocID="{4AF6E13E-57FA-4873-A219-3046D5D5E8D8}" presName="desTx" presStyleLbl="revTx" presStyleIdx="1" presStyleCnt="2">
        <dgm:presLayoutVars/>
      </dgm:prSet>
      <dgm:spPr/>
    </dgm:pt>
  </dgm:ptLst>
  <dgm:cxnLst>
    <dgm:cxn modelId="{EB36B569-93D1-450A-A633-F74D7D5340C2}" srcId="{4AF6E13E-57FA-4873-A219-3046D5D5E8D8}" destId="{729A31E0-C275-4A71-BBC0-1863D880737D}" srcOrd="0" destOrd="0" parTransId="{5DEE92E0-225E-4C7F-9D95-16BF2B731B75}" sibTransId="{4D12CC27-E6BC-4004-B9B6-14E16F68C2B5}"/>
    <dgm:cxn modelId="{BE4F8DA7-EDAF-4D7E-B645-1B9D892E7843}" srcId="{05F1CC97-6E6F-438E-991F-088BD79762B8}" destId="{4AF6E13E-57FA-4873-A219-3046D5D5E8D8}" srcOrd="0" destOrd="0" parTransId="{646A706A-C57E-43D4-8F73-D7932C607D58}" sibTransId="{8F3C209A-1732-4683-8866-B6B8C4FFAC57}"/>
    <dgm:cxn modelId="{FAFCE0AC-A724-411A-869F-8A7E99D693AA}" type="presOf" srcId="{4AF6E13E-57FA-4873-A219-3046D5D5E8D8}" destId="{88BE9E59-09BC-4B67-8F96-D1050A930A5B}" srcOrd="0" destOrd="0" presId="urn:microsoft.com/office/officeart/2018/2/layout/IconVerticalSolidList"/>
    <dgm:cxn modelId="{1EBBDFBF-C32C-424F-8550-67D383ECF9F4}" type="presOf" srcId="{729A31E0-C275-4A71-BBC0-1863D880737D}" destId="{BB0B13C8-694E-4FBC-83CB-5EE9F25317C0}" srcOrd="0" destOrd="0" presId="urn:microsoft.com/office/officeart/2018/2/layout/IconVerticalSolidList"/>
    <dgm:cxn modelId="{7DFBA5FF-2478-47AC-8B45-6B89D3261D51}" type="presOf" srcId="{05F1CC97-6E6F-438E-991F-088BD79762B8}" destId="{A5D8C955-ED56-412B-AD5C-991959479E09}" srcOrd="0" destOrd="0" presId="urn:microsoft.com/office/officeart/2018/2/layout/IconVerticalSolidList"/>
    <dgm:cxn modelId="{2B75C470-6F2C-4882-8781-9552E3935FC2}" type="presParOf" srcId="{A5D8C955-ED56-412B-AD5C-991959479E09}" destId="{0EC7107F-9203-4435-BC84-DE2385055502}" srcOrd="0" destOrd="0" presId="urn:microsoft.com/office/officeart/2018/2/layout/IconVerticalSolidList"/>
    <dgm:cxn modelId="{3CAEA5F9-7FFD-4875-AD42-DBA24F6AFF7E}" type="presParOf" srcId="{0EC7107F-9203-4435-BC84-DE2385055502}" destId="{1D042B68-FF88-45E9-B05D-5BCD289784D8}" srcOrd="0" destOrd="0" presId="urn:microsoft.com/office/officeart/2018/2/layout/IconVerticalSolidList"/>
    <dgm:cxn modelId="{912BE291-8B27-4628-A549-D2E2B5DA017A}" type="presParOf" srcId="{0EC7107F-9203-4435-BC84-DE2385055502}" destId="{93FF4A8C-E99C-42AD-9C43-4BF65D855624}" srcOrd="1" destOrd="0" presId="urn:microsoft.com/office/officeart/2018/2/layout/IconVerticalSolidList"/>
    <dgm:cxn modelId="{AAA182A9-9B01-46A3-8DDC-F17D598DEE62}" type="presParOf" srcId="{0EC7107F-9203-4435-BC84-DE2385055502}" destId="{805B6900-0BBA-4EC8-919D-44A6A000D4BF}" srcOrd="2" destOrd="0" presId="urn:microsoft.com/office/officeart/2018/2/layout/IconVerticalSolidList"/>
    <dgm:cxn modelId="{D1DF2534-F9D9-4112-A43E-A81D24151D2E}" type="presParOf" srcId="{0EC7107F-9203-4435-BC84-DE2385055502}" destId="{88BE9E59-09BC-4B67-8F96-D1050A930A5B}" srcOrd="3" destOrd="0" presId="urn:microsoft.com/office/officeart/2018/2/layout/IconVerticalSolidList"/>
    <dgm:cxn modelId="{694E9362-F39C-49A7-9332-82923841FA8C}" type="presParOf" srcId="{0EC7107F-9203-4435-BC84-DE2385055502}" destId="{BB0B13C8-694E-4FBC-83CB-5EE9F25317C0}"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DAE68D-297D-429D-9DB4-8C04E25A106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1A9D6B7-14CF-4851-AABC-0A631AE70914}">
      <dgm:prSet custT="1"/>
      <dgm:spPr/>
      <dgm:t>
        <a:bodyPr/>
        <a:lstStyle/>
        <a:p>
          <a:r>
            <a:rPr lang="en-US" sz="2400" b="1" u="none" dirty="0">
              <a:solidFill>
                <a:schemeClr val="tx1"/>
              </a:solidFill>
            </a:rPr>
            <a:t>				 	</a:t>
          </a:r>
          <a:r>
            <a:rPr lang="en-US" sz="2400" b="1" u="sng" dirty="0">
              <a:solidFill>
                <a:schemeClr val="tx1"/>
              </a:solidFill>
            </a:rPr>
            <a:t>References</a:t>
          </a:r>
        </a:p>
      </dgm:t>
    </dgm:pt>
    <dgm:pt modelId="{BD9DD652-90A9-49B2-9BF9-8C860686ECF0}" type="parTrans" cxnId="{24743479-8E3D-4449-941F-420AB920D815}">
      <dgm:prSet/>
      <dgm:spPr/>
      <dgm:t>
        <a:bodyPr/>
        <a:lstStyle/>
        <a:p>
          <a:endParaRPr lang="en-US"/>
        </a:p>
      </dgm:t>
    </dgm:pt>
    <dgm:pt modelId="{758997F6-1B4E-4571-89D2-F5AB1F5DEC9D}" type="sibTrans" cxnId="{24743479-8E3D-4449-941F-420AB920D815}">
      <dgm:prSet/>
      <dgm:spPr/>
      <dgm:t>
        <a:bodyPr/>
        <a:lstStyle/>
        <a:p>
          <a:endParaRPr lang="en-US"/>
        </a:p>
      </dgm:t>
    </dgm:pt>
    <dgm:pt modelId="{3C664460-6D87-411B-BDE1-50E001AA5B4A}">
      <dgm:prSet/>
      <dgm:spPr/>
      <dgm:t>
        <a:bodyPr/>
        <a:lstStyle/>
        <a:p>
          <a:r>
            <a:rPr lang="en-US"/>
            <a:t>Ali, M. H., Hosain, M. S., &amp; Hossain, M. A. (2021). Big Data analysis using BigQuery on cloud computing platform. </a:t>
          </a:r>
          <a:r>
            <a:rPr lang="en-US" i="1"/>
            <a:t>Australian JofEng Inno Tech</a:t>
          </a:r>
          <a:r>
            <a:rPr lang="en-US"/>
            <a:t>, </a:t>
          </a:r>
          <a:r>
            <a:rPr lang="en-US" i="1"/>
            <a:t>3</a:t>
          </a:r>
          <a:r>
            <a:rPr lang="en-US"/>
            <a:t>(1), 1-9.</a:t>
          </a:r>
        </a:p>
      </dgm:t>
    </dgm:pt>
    <dgm:pt modelId="{A487061D-6973-49D7-A6F3-DD753482E183}" type="parTrans" cxnId="{B3F4BD59-3596-4F80-8726-D924567C68CB}">
      <dgm:prSet/>
      <dgm:spPr/>
      <dgm:t>
        <a:bodyPr/>
        <a:lstStyle/>
        <a:p>
          <a:endParaRPr lang="en-US"/>
        </a:p>
      </dgm:t>
    </dgm:pt>
    <dgm:pt modelId="{6A85D847-6FDB-404D-B96C-F924E9FAFF49}" type="sibTrans" cxnId="{B3F4BD59-3596-4F80-8726-D924567C68CB}">
      <dgm:prSet/>
      <dgm:spPr/>
      <dgm:t>
        <a:bodyPr/>
        <a:lstStyle/>
        <a:p>
          <a:endParaRPr lang="en-US"/>
        </a:p>
      </dgm:t>
    </dgm:pt>
    <dgm:pt modelId="{40F9B222-6FE7-4D06-965F-83E9FA7794DD}">
      <dgm:prSet/>
      <dgm:spPr/>
      <dgm:t>
        <a:bodyPr/>
        <a:lstStyle/>
        <a:p>
          <a:r>
            <a:rPr lang="en-US"/>
            <a:t>Bhaumik, S. (2022, November 1). BigQuery: Basics &amp; Internals: Part # 1 [Medium]. </a:t>
          </a:r>
          <a:r>
            <a:rPr lang="en-US" i="1"/>
            <a:t>Google Cloud - Community</a:t>
          </a:r>
          <a:r>
            <a:rPr lang="en-US"/>
            <a:t>. https://medium.com/google-cloud/bigquery-basics-internals-part-1-9eda52b65960</a:t>
          </a:r>
        </a:p>
      </dgm:t>
    </dgm:pt>
    <dgm:pt modelId="{63E969BA-C9FF-4486-A359-0735E9689B66}" type="parTrans" cxnId="{169029E4-F424-495E-9331-424188322925}">
      <dgm:prSet/>
      <dgm:spPr/>
      <dgm:t>
        <a:bodyPr/>
        <a:lstStyle/>
        <a:p>
          <a:endParaRPr lang="en-US"/>
        </a:p>
      </dgm:t>
    </dgm:pt>
    <dgm:pt modelId="{BCB7387A-AE0F-484C-8222-F948E2317CCD}" type="sibTrans" cxnId="{169029E4-F424-495E-9331-424188322925}">
      <dgm:prSet/>
      <dgm:spPr/>
      <dgm:t>
        <a:bodyPr/>
        <a:lstStyle/>
        <a:p>
          <a:endParaRPr lang="en-US"/>
        </a:p>
      </dgm:t>
    </dgm:pt>
    <dgm:pt modelId="{6AFE4AD4-D500-4346-8686-124135CBFD2D}">
      <dgm:prSet/>
      <dgm:spPr/>
      <dgm:t>
        <a:bodyPr/>
        <a:lstStyle/>
        <a:p>
          <a:r>
            <a:rPr lang="en-US"/>
            <a:t>Cheng, C. (2022). </a:t>
          </a:r>
          <a:r>
            <a:rPr lang="en-US" i="1"/>
            <a:t>14 Best Practices to Tune BigQuery SQL Performance</a:t>
          </a:r>
          <a:r>
            <a:rPr lang="en-US"/>
            <a:t>. Medium. https://towardsdatascience.com/14-ways-to-optimize-bigquery-sql-for-ferrari-speed-at-honda-cost-632ec705979</a:t>
          </a:r>
        </a:p>
      </dgm:t>
    </dgm:pt>
    <dgm:pt modelId="{669EAF14-C66C-4C69-9639-BDB3CCDB0FCC}" type="parTrans" cxnId="{1961853E-947B-4D5F-B5DC-3A550D37C670}">
      <dgm:prSet/>
      <dgm:spPr/>
      <dgm:t>
        <a:bodyPr/>
        <a:lstStyle/>
        <a:p>
          <a:endParaRPr lang="en-US"/>
        </a:p>
      </dgm:t>
    </dgm:pt>
    <dgm:pt modelId="{BD72C349-8B7B-4995-A9F0-97818CD0D8C1}" type="sibTrans" cxnId="{1961853E-947B-4D5F-B5DC-3A550D37C670}">
      <dgm:prSet/>
      <dgm:spPr/>
      <dgm:t>
        <a:bodyPr/>
        <a:lstStyle/>
        <a:p>
          <a:endParaRPr lang="en-US"/>
        </a:p>
      </dgm:t>
    </dgm:pt>
    <dgm:pt modelId="{049A26A0-6A33-4E14-8587-A13768A7B64C}">
      <dgm:prSet/>
      <dgm:spPr/>
      <dgm:t>
        <a:bodyPr/>
        <a:lstStyle/>
        <a:p>
          <a:r>
            <a:rPr lang="en-US"/>
            <a:t>Ignyte Team. (2020, January 5). </a:t>
          </a:r>
          <a:r>
            <a:rPr lang="en-US" i="1"/>
            <a:t>Platform Compliance &amp; Risk Management</a:t>
          </a:r>
          <a:r>
            <a:rPr lang="en-US"/>
            <a:t>. https://www.ignyteplatform.com/platform-compliance-risk-management/</a:t>
          </a:r>
        </a:p>
      </dgm:t>
    </dgm:pt>
    <dgm:pt modelId="{D952579D-0D9D-42AC-99E0-768D8F2BE5B4}" type="parTrans" cxnId="{1DDE7A80-D5B3-4C9B-9EFE-F132FAABF2EE}">
      <dgm:prSet/>
      <dgm:spPr/>
      <dgm:t>
        <a:bodyPr/>
        <a:lstStyle/>
        <a:p>
          <a:endParaRPr lang="en-US"/>
        </a:p>
      </dgm:t>
    </dgm:pt>
    <dgm:pt modelId="{5A24C989-4D75-46F0-849D-D7BF6CF43D68}" type="sibTrans" cxnId="{1DDE7A80-D5B3-4C9B-9EFE-F132FAABF2EE}">
      <dgm:prSet/>
      <dgm:spPr/>
      <dgm:t>
        <a:bodyPr/>
        <a:lstStyle/>
        <a:p>
          <a:endParaRPr lang="en-US"/>
        </a:p>
      </dgm:t>
    </dgm:pt>
    <dgm:pt modelId="{08C4313C-5D40-4D8A-A3A3-CB3F56F2148B}">
      <dgm:prSet/>
      <dgm:spPr/>
      <dgm:t>
        <a:bodyPr/>
        <a:lstStyle/>
        <a:p>
          <a:r>
            <a:rPr lang="en-US"/>
            <a:t>Masmoudi, A. (2021, May 27). BigQuery Cost Efficiency. </a:t>
          </a:r>
          <a:r>
            <a:rPr lang="en-US" i="1"/>
            <a:t>Medium</a:t>
          </a:r>
          <a:r>
            <a:rPr lang="en-US"/>
            <a:t>. https://datadice.medium.com/bigquery-cost-efficiency-a6223b46376c</a:t>
          </a:r>
        </a:p>
      </dgm:t>
    </dgm:pt>
    <dgm:pt modelId="{B5910BB2-E2D9-4293-85BD-34618A77EAC3}" type="parTrans" cxnId="{8260F1DF-3E1F-4388-A49F-AB355D8FBD45}">
      <dgm:prSet/>
      <dgm:spPr/>
      <dgm:t>
        <a:bodyPr/>
        <a:lstStyle/>
        <a:p>
          <a:endParaRPr lang="en-US"/>
        </a:p>
      </dgm:t>
    </dgm:pt>
    <dgm:pt modelId="{7AA9B1AF-0254-41F2-85C3-2541634B01F8}" type="sibTrans" cxnId="{8260F1DF-3E1F-4388-A49F-AB355D8FBD45}">
      <dgm:prSet/>
      <dgm:spPr/>
      <dgm:t>
        <a:bodyPr/>
        <a:lstStyle/>
        <a:p>
          <a:endParaRPr lang="en-US"/>
        </a:p>
      </dgm:t>
    </dgm:pt>
    <dgm:pt modelId="{9B05FAF7-4473-41F6-8EAC-97B8722359FE}" type="pres">
      <dgm:prSet presAssocID="{1ADAE68D-297D-429D-9DB4-8C04E25A1065}" presName="vert0" presStyleCnt="0">
        <dgm:presLayoutVars>
          <dgm:dir/>
          <dgm:animOne val="branch"/>
          <dgm:animLvl val="lvl"/>
        </dgm:presLayoutVars>
      </dgm:prSet>
      <dgm:spPr/>
    </dgm:pt>
    <dgm:pt modelId="{AEB53D6E-1F27-4CFC-896D-30999DAA33C5}" type="pres">
      <dgm:prSet presAssocID="{01A9D6B7-14CF-4851-AABC-0A631AE70914}" presName="thickLine" presStyleLbl="alignNode1" presStyleIdx="0" presStyleCnt="6"/>
      <dgm:spPr/>
    </dgm:pt>
    <dgm:pt modelId="{E35821D5-5DA6-4547-8B33-F8C47A4EEC44}" type="pres">
      <dgm:prSet presAssocID="{01A9D6B7-14CF-4851-AABC-0A631AE70914}" presName="horz1" presStyleCnt="0"/>
      <dgm:spPr/>
    </dgm:pt>
    <dgm:pt modelId="{2B5C3EA0-D422-4087-B31F-780A8B4EF63E}" type="pres">
      <dgm:prSet presAssocID="{01A9D6B7-14CF-4851-AABC-0A631AE70914}" presName="tx1" presStyleLbl="revTx" presStyleIdx="0" presStyleCnt="6"/>
      <dgm:spPr/>
    </dgm:pt>
    <dgm:pt modelId="{E58693FA-508B-484D-AD96-9833688D25DC}" type="pres">
      <dgm:prSet presAssocID="{01A9D6B7-14CF-4851-AABC-0A631AE70914}" presName="vert1" presStyleCnt="0"/>
      <dgm:spPr/>
    </dgm:pt>
    <dgm:pt modelId="{866CA8B2-D3EA-4A74-BEDE-7983C8201432}" type="pres">
      <dgm:prSet presAssocID="{3C664460-6D87-411B-BDE1-50E001AA5B4A}" presName="thickLine" presStyleLbl="alignNode1" presStyleIdx="1" presStyleCnt="6"/>
      <dgm:spPr/>
    </dgm:pt>
    <dgm:pt modelId="{08ECCEEB-3FD9-446D-8091-655E3A43D792}" type="pres">
      <dgm:prSet presAssocID="{3C664460-6D87-411B-BDE1-50E001AA5B4A}" presName="horz1" presStyleCnt="0"/>
      <dgm:spPr/>
    </dgm:pt>
    <dgm:pt modelId="{B9045929-0022-4590-BA7C-23F22EFA06E0}" type="pres">
      <dgm:prSet presAssocID="{3C664460-6D87-411B-BDE1-50E001AA5B4A}" presName="tx1" presStyleLbl="revTx" presStyleIdx="1" presStyleCnt="6"/>
      <dgm:spPr/>
    </dgm:pt>
    <dgm:pt modelId="{B7AE4442-70F8-40B0-8393-6F19574E2EB7}" type="pres">
      <dgm:prSet presAssocID="{3C664460-6D87-411B-BDE1-50E001AA5B4A}" presName="vert1" presStyleCnt="0"/>
      <dgm:spPr/>
    </dgm:pt>
    <dgm:pt modelId="{6BE3D927-8831-4386-9CF5-BFB4BEB5E33B}" type="pres">
      <dgm:prSet presAssocID="{40F9B222-6FE7-4D06-965F-83E9FA7794DD}" presName="thickLine" presStyleLbl="alignNode1" presStyleIdx="2" presStyleCnt="6"/>
      <dgm:spPr/>
    </dgm:pt>
    <dgm:pt modelId="{C4AE5A48-FB6D-49D5-A47E-5656D8BF5402}" type="pres">
      <dgm:prSet presAssocID="{40F9B222-6FE7-4D06-965F-83E9FA7794DD}" presName="horz1" presStyleCnt="0"/>
      <dgm:spPr/>
    </dgm:pt>
    <dgm:pt modelId="{C520DD6D-1597-4460-9094-0C8FC773FE83}" type="pres">
      <dgm:prSet presAssocID="{40F9B222-6FE7-4D06-965F-83E9FA7794DD}" presName="tx1" presStyleLbl="revTx" presStyleIdx="2" presStyleCnt="6"/>
      <dgm:spPr/>
    </dgm:pt>
    <dgm:pt modelId="{6961DDE8-4BAE-4B36-9DD2-5AFD57A45D93}" type="pres">
      <dgm:prSet presAssocID="{40F9B222-6FE7-4D06-965F-83E9FA7794DD}" presName="vert1" presStyleCnt="0"/>
      <dgm:spPr/>
    </dgm:pt>
    <dgm:pt modelId="{2A3073D3-9980-40F9-A097-480344959DF2}" type="pres">
      <dgm:prSet presAssocID="{6AFE4AD4-D500-4346-8686-124135CBFD2D}" presName="thickLine" presStyleLbl="alignNode1" presStyleIdx="3" presStyleCnt="6"/>
      <dgm:spPr/>
    </dgm:pt>
    <dgm:pt modelId="{1BC40884-882D-492B-B725-F4BD7F206754}" type="pres">
      <dgm:prSet presAssocID="{6AFE4AD4-D500-4346-8686-124135CBFD2D}" presName="horz1" presStyleCnt="0"/>
      <dgm:spPr/>
    </dgm:pt>
    <dgm:pt modelId="{1562B91A-33DC-455E-AAD1-191DACE01DFE}" type="pres">
      <dgm:prSet presAssocID="{6AFE4AD4-D500-4346-8686-124135CBFD2D}" presName="tx1" presStyleLbl="revTx" presStyleIdx="3" presStyleCnt="6"/>
      <dgm:spPr/>
    </dgm:pt>
    <dgm:pt modelId="{914B85EF-BC97-4945-958C-801DA25681F5}" type="pres">
      <dgm:prSet presAssocID="{6AFE4AD4-D500-4346-8686-124135CBFD2D}" presName="vert1" presStyleCnt="0"/>
      <dgm:spPr/>
    </dgm:pt>
    <dgm:pt modelId="{9F8D3FD0-6E68-40EA-A381-3D367AEB4E50}" type="pres">
      <dgm:prSet presAssocID="{049A26A0-6A33-4E14-8587-A13768A7B64C}" presName="thickLine" presStyleLbl="alignNode1" presStyleIdx="4" presStyleCnt="6"/>
      <dgm:spPr/>
    </dgm:pt>
    <dgm:pt modelId="{8AAA8C9F-595A-4846-BF42-36A56ABA770E}" type="pres">
      <dgm:prSet presAssocID="{049A26A0-6A33-4E14-8587-A13768A7B64C}" presName="horz1" presStyleCnt="0"/>
      <dgm:spPr/>
    </dgm:pt>
    <dgm:pt modelId="{C856F82A-A012-4B62-93B8-8C88947C278D}" type="pres">
      <dgm:prSet presAssocID="{049A26A0-6A33-4E14-8587-A13768A7B64C}" presName="tx1" presStyleLbl="revTx" presStyleIdx="4" presStyleCnt="6"/>
      <dgm:spPr/>
    </dgm:pt>
    <dgm:pt modelId="{94652F98-593B-467B-B596-A5B55BA27595}" type="pres">
      <dgm:prSet presAssocID="{049A26A0-6A33-4E14-8587-A13768A7B64C}" presName="vert1" presStyleCnt="0"/>
      <dgm:spPr/>
    </dgm:pt>
    <dgm:pt modelId="{10D95CB9-09F4-42C4-835F-880F06063EDE}" type="pres">
      <dgm:prSet presAssocID="{08C4313C-5D40-4D8A-A3A3-CB3F56F2148B}" presName="thickLine" presStyleLbl="alignNode1" presStyleIdx="5" presStyleCnt="6"/>
      <dgm:spPr/>
    </dgm:pt>
    <dgm:pt modelId="{2D6B33FB-ACC7-4538-80EB-42C22B75FE9E}" type="pres">
      <dgm:prSet presAssocID="{08C4313C-5D40-4D8A-A3A3-CB3F56F2148B}" presName="horz1" presStyleCnt="0"/>
      <dgm:spPr/>
    </dgm:pt>
    <dgm:pt modelId="{F57B162A-6FC4-4C9A-A5EC-69256D8CBC68}" type="pres">
      <dgm:prSet presAssocID="{08C4313C-5D40-4D8A-A3A3-CB3F56F2148B}" presName="tx1" presStyleLbl="revTx" presStyleIdx="5" presStyleCnt="6"/>
      <dgm:spPr/>
    </dgm:pt>
    <dgm:pt modelId="{C049E1F4-144E-444C-9EA4-A0F283690F8F}" type="pres">
      <dgm:prSet presAssocID="{08C4313C-5D40-4D8A-A3A3-CB3F56F2148B}" presName="vert1" presStyleCnt="0"/>
      <dgm:spPr/>
    </dgm:pt>
  </dgm:ptLst>
  <dgm:cxnLst>
    <dgm:cxn modelId="{0E5ECB09-F494-4A88-A19B-DB55AADAC523}" type="presOf" srcId="{049A26A0-6A33-4E14-8587-A13768A7B64C}" destId="{C856F82A-A012-4B62-93B8-8C88947C278D}" srcOrd="0" destOrd="0" presId="urn:microsoft.com/office/officeart/2008/layout/LinedList"/>
    <dgm:cxn modelId="{910A6A0E-0A93-4F5C-A532-3B5F5E53A924}" type="presOf" srcId="{1ADAE68D-297D-429D-9DB4-8C04E25A1065}" destId="{9B05FAF7-4473-41F6-8EAC-97B8722359FE}" srcOrd="0" destOrd="0" presId="urn:microsoft.com/office/officeart/2008/layout/LinedList"/>
    <dgm:cxn modelId="{1961853E-947B-4D5F-B5DC-3A550D37C670}" srcId="{1ADAE68D-297D-429D-9DB4-8C04E25A1065}" destId="{6AFE4AD4-D500-4346-8686-124135CBFD2D}" srcOrd="3" destOrd="0" parTransId="{669EAF14-C66C-4C69-9639-BDB3CCDB0FCC}" sibTransId="{BD72C349-8B7B-4995-A9F0-97818CD0D8C1}"/>
    <dgm:cxn modelId="{B2518B57-97CA-4DA8-B392-9FC1A19CEE9F}" type="presOf" srcId="{08C4313C-5D40-4D8A-A3A3-CB3F56F2148B}" destId="{F57B162A-6FC4-4C9A-A5EC-69256D8CBC68}" srcOrd="0" destOrd="0" presId="urn:microsoft.com/office/officeart/2008/layout/LinedList"/>
    <dgm:cxn modelId="{24743479-8E3D-4449-941F-420AB920D815}" srcId="{1ADAE68D-297D-429D-9DB4-8C04E25A1065}" destId="{01A9D6B7-14CF-4851-AABC-0A631AE70914}" srcOrd="0" destOrd="0" parTransId="{BD9DD652-90A9-49B2-9BF9-8C860686ECF0}" sibTransId="{758997F6-1B4E-4571-89D2-F5AB1F5DEC9D}"/>
    <dgm:cxn modelId="{B3F4BD59-3596-4F80-8726-D924567C68CB}" srcId="{1ADAE68D-297D-429D-9DB4-8C04E25A1065}" destId="{3C664460-6D87-411B-BDE1-50E001AA5B4A}" srcOrd="1" destOrd="0" parTransId="{A487061D-6973-49D7-A6F3-DD753482E183}" sibTransId="{6A85D847-6FDB-404D-B96C-F924E9FAFF49}"/>
    <dgm:cxn modelId="{19A2477B-047D-42E9-B94F-DF3FFFA80CDF}" type="presOf" srcId="{6AFE4AD4-D500-4346-8686-124135CBFD2D}" destId="{1562B91A-33DC-455E-AAD1-191DACE01DFE}" srcOrd="0" destOrd="0" presId="urn:microsoft.com/office/officeart/2008/layout/LinedList"/>
    <dgm:cxn modelId="{1DDE7A80-D5B3-4C9B-9EFE-F132FAABF2EE}" srcId="{1ADAE68D-297D-429D-9DB4-8C04E25A1065}" destId="{049A26A0-6A33-4E14-8587-A13768A7B64C}" srcOrd="4" destOrd="0" parTransId="{D952579D-0D9D-42AC-99E0-768D8F2BE5B4}" sibTransId="{5A24C989-4D75-46F0-849D-D7BF6CF43D68}"/>
    <dgm:cxn modelId="{B435E593-6E8F-469E-B101-91DF7D58BC47}" type="presOf" srcId="{3C664460-6D87-411B-BDE1-50E001AA5B4A}" destId="{B9045929-0022-4590-BA7C-23F22EFA06E0}" srcOrd="0" destOrd="0" presId="urn:microsoft.com/office/officeart/2008/layout/LinedList"/>
    <dgm:cxn modelId="{FDB1DCBA-A28A-471F-85E3-0B0F0AB62B31}" type="presOf" srcId="{40F9B222-6FE7-4D06-965F-83E9FA7794DD}" destId="{C520DD6D-1597-4460-9094-0C8FC773FE83}" srcOrd="0" destOrd="0" presId="urn:microsoft.com/office/officeart/2008/layout/LinedList"/>
    <dgm:cxn modelId="{433E63DD-9AC4-4A91-BA84-D899453F86A0}" type="presOf" srcId="{01A9D6B7-14CF-4851-AABC-0A631AE70914}" destId="{2B5C3EA0-D422-4087-B31F-780A8B4EF63E}" srcOrd="0" destOrd="0" presId="urn:microsoft.com/office/officeart/2008/layout/LinedList"/>
    <dgm:cxn modelId="{8260F1DF-3E1F-4388-A49F-AB355D8FBD45}" srcId="{1ADAE68D-297D-429D-9DB4-8C04E25A1065}" destId="{08C4313C-5D40-4D8A-A3A3-CB3F56F2148B}" srcOrd="5" destOrd="0" parTransId="{B5910BB2-E2D9-4293-85BD-34618A77EAC3}" sibTransId="{7AA9B1AF-0254-41F2-85C3-2541634B01F8}"/>
    <dgm:cxn modelId="{169029E4-F424-495E-9331-424188322925}" srcId="{1ADAE68D-297D-429D-9DB4-8C04E25A1065}" destId="{40F9B222-6FE7-4D06-965F-83E9FA7794DD}" srcOrd="2" destOrd="0" parTransId="{63E969BA-C9FF-4486-A359-0735E9689B66}" sibTransId="{BCB7387A-AE0F-484C-8222-F948E2317CCD}"/>
    <dgm:cxn modelId="{4487CD15-B07F-43DC-A896-9E09AA3B2FAA}" type="presParOf" srcId="{9B05FAF7-4473-41F6-8EAC-97B8722359FE}" destId="{AEB53D6E-1F27-4CFC-896D-30999DAA33C5}" srcOrd="0" destOrd="0" presId="urn:microsoft.com/office/officeart/2008/layout/LinedList"/>
    <dgm:cxn modelId="{D28F5DEE-FBD5-4758-A2C9-A54DEE3C2C09}" type="presParOf" srcId="{9B05FAF7-4473-41F6-8EAC-97B8722359FE}" destId="{E35821D5-5DA6-4547-8B33-F8C47A4EEC44}" srcOrd="1" destOrd="0" presId="urn:microsoft.com/office/officeart/2008/layout/LinedList"/>
    <dgm:cxn modelId="{C6EC4626-E16B-480C-9007-DBC35B938002}" type="presParOf" srcId="{E35821D5-5DA6-4547-8B33-F8C47A4EEC44}" destId="{2B5C3EA0-D422-4087-B31F-780A8B4EF63E}" srcOrd="0" destOrd="0" presId="urn:microsoft.com/office/officeart/2008/layout/LinedList"/>
    <dgm:cxn modelId="{24C4B353-662F-455A-863F-2C95592A641E}" type="presParOf" srcId="{E35821D5-5DA6-4547-8B33-F8C47A4EEC44}" destId="{E58693FA-508B-484D-AD96-9833688D25DC}" srcOrd="1" destOrd="0" presId="urn:microsoft.com/office/officeart/2008/layout/LinedList"/>
    <dgm:cxn modelId="{A7E182B5-D214-40BB-A1A1-A94F9BC36325}" type="presParOf" srcId="{9B05FAF7-4473-41F6-8EAC-97B8722359FE}" destId="{866CA8B2-D3EA-4A74-BEDE-7983C8201432}" srcOrd="2" destOrd="0" presId="urn:microsoft.com/office/officeart/2008/layout/LinedList"/>
    <dgm:cxn modelId="{2244B2E6-BDD4-4932-8BB0-63CC381F6F9E}" type="presParOf" srcId="{9B05FAF7-4473-41F6-8EAC-97B8722359FE}" destId="{08ECCEEB-3FD9-446D-8091-655E3A43D792}" srcOrd="3" destOrd="0" presId="urn:microsoft.com/office/officeart/2008/layout/LinedList"/>
    <dgm:cxn modelId="{A55CBC27-9292-4643-A326-E3F4C9B64869}" type="presParOf" srcId="{08ECCEEB-3FD9-446D-8091-655E3A43D792}" destId="{B9045929-0022-4590-BA7C-23F22EFA06E0}" srcOrd="0" destOrd="0" presId="urn:microsoft.com/office/officeart/2008/layout/LinedList"/>
    <dgm:cxn modelId="{55BEA904-7BFD-4CFC-85B4-B4616A81252C}" type="presParOf" srcId="{08ECCEEB-3FD9-446D-8091-655E3A43D792}" destId="{B7AE4442-70F8-40B0-8393-6F19574E2EB7}" srcOrd="1" destOrd="0" presId="urn:microsoft.com/office/officeart/2008/layout/LinedList"/>
    <dgm:cxn modelId="{66C0DCBF-A0BF-4B7C-BD17-AC024F8B3CA3}" type="presParOf" srcId="{9B05FAF7-4473-41F6-8EAC-97B8722359FE}" destId="{6BE3D927-8831-4386-9CF5-BFB4BEB5E33B}" srcOrd="4" destOrd="0" presId="urn:microsoft.com/office/officeart/2008/layout/LinedList"/>
    <dgm:cxn modelId="{EA061497-44D6-46CE-8A52-74430C881BB2}" type="presParOf" srcId="{9B05FAF7-4473-41F6-8EAC-97B8722359FE}" destId="{C4AE5A48-FB6D-49D5-A47E-5656D8BF5402}" srcOrd="5" destOrd="0" presId="urn:microsoft.com/office/officeart/2008/layout/LinedList"/>
    <dgm:cxn modelId="{3C75B52E-F896-4C33-8C50-AAF4599C126C}" type="presParOf" srcId="{C4AE5A48-FB6D-49D5-A47E-5656D8BF5402}" destId="{C520DD6D-1597-4460-9094-0C8FC773FE83}" srcOrd="0" destOrd="0" presId="urn:microsoft.com/office/officeart/2008/layout/LinedList"/>
    <dgm:cxn modelId="{87FD5413-BF76-4E01-90A8-5F1B4D04B7EB}" type="presParOf" srcId="{C4AE5A48-FB6D-49D5-A47E-5656D8BF5402}" destId="{6961DDE8-4BAE-4B36-9DD2-5AFD57A45D93}" srcOrd="1" destOrd="0" presId="urn:microsoft.com/office/officeart/2008/layout/LinedList"/>
    <dgm:cxn modelId="{71F10F1B-C6E4-43DA-976B-5635C71C2ED0}" type="presParOf" srcId="{9B05FAF7-4473-41F6-8EAC-97B8722359FE}" destId="{2A3073D3-9980-40F9-A097-480344959DF2}" srcOrd="6" destOrd="0" presId="urn:microsoft.com/office/officeart/2008/layout/LinedList"/>
    <dgm:cxn modelId="{F9588ACD-7168-4852-94C8-661E5F0BBE5D}" type="presParOf" srcId="{9B05FAF7-4473-41F6-8EAC-97B8722359FE}" destId="{1BC40884-882D-492B-B725-F4BD7F206754}" srcOrd="7" destOrd="0" presId="urn:microsoft.com/office/officeart/2008/layout/LinedList"/>
    <dgm:cxn modelId="{E09A7084-24CE-4A5E-9A17-931C9347F0EB}" type="presParOf" srcId="{1BC40884-882D-492B-B725-F4BD7F206754}" destId="{1562B91A-33DC-455E-AAD1-191DACE01DFE}" srcOrd="0" destOrd="0" presId="urn:microsoft.com/office/officeart/2008/layout/LinedList"/>
    <dgm:cxn modelId="{1549FD47-FA28-435B-9E94-2D0FD19DEBB3}" type="presParOf" srcId="{1BC40884-882D-492B-B725-F4BD7F206754}" destId="{914B85EF-BC97-4945-958C-801DA25681F5}" srcOrd="1" destOrd="0" presId="urn:microsoft.com/office/officeart/2008/layout/LinedList"/>
    <dgm:cxn modelId="{2FD5B660-C9CC-4A4F-961D-AD5E927A2D1E}" type="presParOf" srcId="{9B05FAF7-4473-41F6-8EAC-97B8722359FE}" destId="{9F8D3FD0-6E68-40EA-A381-3D367AEB4E50}" srcOrd="8" destOrd="0" presId="urn:microsoft.com/office/officeart/2008/layout/LinedList"/>
    <dgm:cxn modelId="{24715747-CA7F-41F6-9A13-0E6A4C3B5850}" type="presParOf" srcId="{9B05FAF7-4473-41F6-8EAC-97B8722359FE}" destId="{8AAA8C9F-595A-4846-BF42-36A56ABA770E}" srcOrd="9" destOrd="0" presId="urn:microsoft.com/office/officeart/2008/layout/LinedList"/>
    <dgm:cxn modelId="{B1B6D3E7-7FB2-41F4-9D69-B2ABA771BB98}" type="presParOf" srcId="{8AAA8C9F-595A-4846-BF42-36A56ABA770E}" destId="{C856F82A-A012-4B62-93B8-8C88947C278D}" srcOrd="0" destOrd="0" presId="urn:microsoft.com/office/officeart/2008/layout/LinedList"/>
    <dgm:cxn modelId="{B37620C9-DE84-4D4F-843D-4FA49C5A9CBE}" type="presParOf" srcId="{8AAA8C9F-595A-4846-BF42-36A56ABA770E}" destId="{94652F98-593B-467B-B596-A5B55BA27595}" srcOrd="1" destOrd="0" presId="urn:microsoft.com/office/officeart/2008/layout/LinedList"/>
    <dgm:cxn modelId="{5250BD42-DE18-4F9D-B025-DBED35297FA4}" type="presParOf" srcId="{9B05FAF7-4473-41F6-8EAC-97B8722359FE}" destId="{10D95CB9-09F4-42C4-835F-880F06063EDE}" srcOrd="10" destOrd="0" presId="urn:microsoft.com/office/officeart/2008/layout/LinedList"/>
    <dgm:cxn modelId="{BE0EF9EC-F4B5-4C51-A225-B4A94120037E}" type="presParOf" srcId="{9B05FAF7-4473-41F6-8EAC-97B8722359FE}" destId="{2D6B33FB-ACC7-4538-80EB-42C22B75FE9E}" srcOrd="11" destOrd="0" presId="urn:microsoft.com/office/officeart/2008/layout/LinedList"/>
    <dgm:cxn modelId="{3DF79358-C902-43DC-A71C-9ACC983C2772}" type="presParOf" srcId="{2D6B33FB-ACC7-4538-80EB-42C22B75FE9E}" destId="{F57B162A-6FC4-4C9A-A5EC-69256D8CBC68}" srcOrd="0" destOrd="0" presId="urn:microsoft.com/office/officeart/2008/layout/LinedList"/>
    <dgm:cxn modelId="{318C9F48-8097-4F1E-BD59-9B948A6DB2CB}" type="presParOf" srcId="{2D6B33FB-ACC7-4538-80EB-42C22B75FE9E}" destId="{C049E1F4-144E-444C-9EA4-A0F283690F8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70DB4-AA51-451B-AF8A-7076A1D9377A}">
      <dsp:nvSpPr>
        <dsp:cNvPr id="0" name=""/>
        <dsp:cNvSpPr/>
      </dsp:nvSpPr>
      <dsp:spPr>
        <a:xfrm>
          <a:off x="0" y="484"/>
          <a:ext cx="10515600" cy="11327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37CB42-E5BA-4305-B5AB-BDB0EC4AA7CC}">
      <dsp:nvSpPr>
        <dsp:cNvPr id="0" name=""/>
        <dsp:cNvSpPr/>
      </dsp:nvSpPr>
      <dsp:spPr>
        <a:xfrm>
          <a:off x="342668" y="255361"/>
          <a:ext cx="623033" cy="6230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272FB4-6466-48B8-A742-66D6B8D16762}">
      <dsp:nvSpPr>
        <dsp:cNvPr id="0" name=""/>
        <dsp:cNvSpPr/>
      </dsp:nvSpPr>
      <dsp:spPr>
        <a:xfrm>
          <a:off x="1308371" y="484"/>
          <a:ext cx="9207228" cy="1132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87" tIns="119887" rIns="119887" bIns="119887" numCol="1" spcCol="1270" anchor="ctr" anchorCtr="0">
          <a:noAutofit/>
        </a:bodyPr>
        <a:lstStyle/>
        <a:p>
          <a:pPr marL="0" lvl="0" indent="0" algn="l" defTabSz="622300">
            <a:lnSpc>
              <a:spcPct val="100000"/>
            </a:lnSpc>
            <a:spcBef>
              <a:spcPct val="0"/>
            </a:spcBef>
            <a:spcAft>
              <a:spcPct val="35000"/>
            </a:spcAft>
            <a:buNone/>
          </a:pPr>
          <a:r>
            <a:rPr lang="en-US" sz="1400" kern="1200"/>
            <a:t>In summary, </a:t>
          </a:r>
        </a:p>
      </dsp:txBody>
      <dsp:txXfrm>
        <a:off x="1308371" y="484"/>
        <a:ext cx="9207228" cy="1132789"/>
      </dsp:txXfrm>
    </dsp:sp>
    <dsp:sp modelId="{1B24C0A6-ACC2-4E0A-BDDF-3C9913555D70}">
      <dsp:nvSpPr>
        <dsp:cNvPr id="0" name=""/>
        <dsp:cNvSpPr/>
      </dsp:nvSpPr>
      <dsp:spPr>
        <a:xfrm>
          <a:off x="0" y="1416470"/>
          <a:ext cx="10515600" cy="11327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DE086D-5E3C-4FBD-982F-0DE1F8D44FE3}">
      <dsp:nvSpPr>
        <dsp:cNvPr id="0" name=""/>
        <dsp:cNvSpPr/>
      </dsp:nvSpPr>
      <dsp:spPr>
        <a:xfrm>
          <a:off x="342668" y="1671348"/>
          <a:ext cx="623033" cy="6230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E19AF0-A85B-4E40-9378-798C73AC3349}">
      <dsp:nvSpPr>
        <dsp:cNvPr id="0" name=""/>
        <dsp:cNvSpPr/>
      </dsp:nvSpPr>
      <dsp:spPr>
        <a:xfrm>
          <a:off x="1308371" y="1416470"/>
          <a:ext cx="9207228" cy="1132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87" tIns="119887" rIns="119887" bIns="119887" numCol="1" spcCol="1270" anchor="ctr" anchorCtr="0">
          <a:noAutofit/>
        </a:bodyPr>
        <a:lstStyle/>
        <a:p>
          <a:pPr marL="0" lvl="0" indent="0" algn="l" defTabSz="622300">
            <a:lnSpc>
              <a:spcPct val="100000"/>
            </a:lnSpc>
            <a:spcBef>
              <a:spcPct val="0"/>
            </a:spcBef>
            <a:spcAft>
              <a:spcPct val="35000"/>
            </a:spcAft>
            <a:buNone/>
          </a:pPr>
          <a:r>
            <a:rPr lang="en-US" sz="1400" kern="1200"/>
            <a:t>BigQuery grants the dealership a flexible, affordable way to generate data-driven insights on inventory needs, customer trends, and sales team effectiveness to enhance strategic planning in a secure cloud platform. The savings and performance make it simpler than traditional warehouse approaches. </a:t>
          </a:r>
        </a:p>
      </dsp:txBody>
      <dsp:txXfrm>
        <a:off x="1308371" y="1416470"/>
        <a:ext cx="9207228" cy="1132789"/>
      </dsp:txXfrm>
    </dsp:sp>
    <dsp:sp modelId="{C10B668A-8429-4DF3-9D9E-98D7102849DA}">
      <dsp:nvSpPr>
        <dsp:cNvPr id="0" name=""/>
        <dsp:cNvSpPr/>
      </dsp:nvSpPr>
      <dsp:spPr>
        <a:xfrm>
          <a:off x="0" y="2832456"/>
          <a:ext cx="10515600" cy="11327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99348-5ED9-4D93-B1A4-EBBB49264B9B}">
      <dsp:nvSpPr>
        <dsp:cNvPr id="0" name=""/>
        <dsp:cNvSpPr/>
      </dsp:nvSpPr>
      <dsp:spPr>
        <a:xfrm>
          <a:off x="342668" y="3087334"/>
          <a:ext cx="623033" cy="6230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45A2EB-FB42-4531-BFD5-FB03ACBC25A5}">
      <dsp:nvSpPr>
        <dsp:cNvPr id="0" name=""/>
        <dsp:cNvSpPr/>
      </dsp:nvSpPr>
      <dsp:spPr>
        <a:xfrm>
          <a:off x="1308371" y="2832456"/>
          <a:ext cx="9207228" cy="1132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87" tIns="119887" rIns="119887" bIns="119887" numCol="1" spcCol="1270" anchor="ctr" anchorCtr="0">
          <a:noAutofit/>
        </a:bodyPr>
        <a:lstStyle/>
        <a:p>
          <a:pPr marL="0" lvl="0" indent="0" algn="l" defTabSz="622300">
            <a:lnSpc>
              <a:spcPct val="100000"/>
            </a:lnSpc>
            <a:spcBef>
              <a:spcPct val="0"/>
            </a:spcBef>
            <a:spcAft>
              <a:spcPct val="35000"/>
            </a:spcAft>
            <a:buNone/>
          </a:pPr>
          <a:r>
            <a:rPr lang="en-US" sz="1400" kern="1200"/>
            <a:t>Therefore, GCP’s BigQuery would be an optimal data warehouse solution for analyzing this automotive sales dataset to uncover actionable insights. This makes it ideally suited for performing fast, complex analysis on large volumes of granular sales data to guide data-driven strategy decisions to improve inventory management, pricing structure, sales compensation, and promotional initiatives in a secure and compliant cloud environment.</a:t>
          </a:r>
        </a:p>
      </dsp:txBody>
      <dsp:txXfrm>
        <a:off x="1308371" y="2832456"/>
        <a:ext cx="9207228" cy="1132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42B68-FF88-45E9-B05D-5BCD289784D8}">
      <dsp:nvSpPr>
        <dsp:cNvPr id="0" name=""/>
        <dsp:cNvSpPr/>
      </dsp:nvSpPr>
      <dsp:spPr>
        <a:xfrm>
          <a:off x="0" y="1280373"/>
          <a:ext cx="5040285" cy="10897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F4A8C-E99C-42AD-9C43-4BF65D855624}">
      <dsp:nvSpPr>
        <dsp:cNvPr id="0" name=""/>
        <dsp:cNvSpPr/>
      </dsp:nvSpPr>
      <dsp:spPr>
        <a:xfrm>
          <a:off x="329648" y="1516565"/>
          <a:ext cx="599361" cy="5993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BE9E59-09BC-4B67-8F96-D1050A930A5B}">
      <dsp:nvSpPr>
        <dsp:cNvPr id="0" name=""/>
        <dsp:cNvSpPr/>
      </dsp:nvSpPr>
      <dsp:spPr>
        <a:xfrm>
          <a:off x="1258658" y="1271372"/>
          <a:ext cx="2268128" cy="10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32" tIns="115332" rIns="115332" bIns="115332" numCol="1" spcCol="1270" anchor="ctr" anchorCtr="0">
          <a:noAutofit/>
        </a:bodyPr>
        <a:lstStyle/>
        <a:p>
          <a:pPr marL="0" lvl="0" indent="0" algn="l" defTabSz="755650">
            <a:lnSpc>
              <a:spcPct val="90000"/>
            </a:lnSpc>
            <a:spcBef>
              <a:spcPct val="0"/>
            </a:spcBef>
            <a:spcAft>
              <a:spcPct val="35000"/>
            </a:spcAft>
            <a:buNone/>
          </a:pPr>
          <a:r>
            <a:rPr lang="en-US" sz="1700" b="0" u="sng" kern="1200" dirty="0"/>
            <a:t>Query 1: The salesperson's total sales and commissions</a:t>
          </a:r>
          <a:endParaRPr lang="en-US" sz="1700" kern="1200" dirty="0"/>
        </a:p>
      </dsp:txBody>
      <dsp:txXfrm>
        <a:off x="1258658" y="1271372"/>
        <a:ext cx="2268128" cy="1089747"/>
      </dsp:txXfrm>
    </dsp:sp>
    <dsp:sp modelId="{BB0B13C8-694E-4FBC-83CB-5EE9F25317C0}">
      <dsp:nvSpPr>
        <dsp:cNvPr id="0" name=""/>
        <dsp:cNvSpPr/>
      </dsp:nvSpPr>
      <dsp:spPr>
        <a:xfrm>
          <a:off x="3526787" y="1271372"/>
          <a:ext cx="1513497" cy="10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32" tIns="115332" rIns="115332" bIns="115332"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solidFill>
            <a:latin typeface="Arabic Typesetting" panose="03020402040406030203" pitchFamily="66" charset="-78"/>
            <a:cs typeface="Arabic Typesetting" panose="03020402040406030203" pitchFamily="66" charset="-78"/>
          </a:endParaRPr>
        </a:p>
      </dsp:txBody>
      <dsp:txXfrm>
        <a:off x="3526787" y="1271372"/>
        <a:ext cx="1513497" cy="10897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53D6E-1F27-4CFC-896D-30999DAA33C5}">
      <dsp:nvSpPr>
        <dsp:cNvPr id="0" name=""/>
        <dsp:cNvSpPr/>
      </dsp:nvSpPr>
      <dsp:spPr>
        <a:xfrm>
          <a:off x="0" y="2214"/>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5C3EA0-D422-4087-B31F-780A8B4EF63E}">
      <dsp:nvSpPr>
        <dsp:cNvPr id="0" name=""/>
        <dsp:cNvSpPr/>
      </dsp:nvSpPr>
      <dsp:spPr>
        <a:xfrm>
          <a:off x="0" y="2214"/>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u="none" kern="1200" dirty="0">
              <a:solidFill>
                <a:schemeClr val="tx1"/>
              </a:solidFill>
            </a:rPr>
            <a:t>				 	</a:t>
          </a:r>
          <a:r>
            <a:rPr lang="en-US" sz="2400" b="1" u="sng" kern="1200" dirty="0">
              <a:solidFill>
                <a:schemeClr val="tx1"/>
              </a:solidFill>
            </a:rPr>
            <a:t>References</a:t>
          </a:r>
        </a:p>
      </dsp:txBody>
      <dsp:txXfrm>
        <a:off x="0" y="2214"/>
        <a:ext cx="12192000" cy="755195"/>
      </dsp:txXfrm>
    </dsp:sp>
    <dsp:sp modelId="{866CA8B2-D3EA-4A74-BEDE-7983C8201432}">
      <dsp:nvSpPr>
        <dsp:cNvPr id="0" name=""/>
        <dsp:cNvSpPr/>
      </dsp:nvSpPr>
      <dsp:spPr>
        <a:xfrm>
          <a:off x="0" y="757409"/>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045929-0022-4590-BA7C-23F22EFA06E0}">
      <dsp:nvSpPr>
        <dsp:cNvPr id="0" name=""/>
        <dsp:cNvSpPr/>
      </dsp:nvSpPr>
      <dsp:spPr>
        <a:xfrm>
          <a:off x="0" y="757409"/>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Ali, M. H., Hosain, M. S., &amp; Hossain, M. A. (2021). Big Data analysis using BigQuery on cloud computing platform. </a:t>
          </a:r>
          <a:r>
            <a:rPr lang="en-US" sz="2000" i="1" kern="1200"/>
            <a:t>Australian JofEng Inno Tech</a:t>
          </a:r>
          <a:r>
            <a:rPr lang="en-US" sz="2000" kern="1200"/>
            <a:t>, </a:t>
          </a:r>
          <a:r>
            <a:rPr lang="en-US" sz="2000" i="1" kern="1200"/>
            <a:t>3</a:t>
          </a:r>
          <a:r>
            <a:rPr lang="en-US" sz="2000" kern="1200"/>
            <a:t>(1), 1-9.</a:t>
          </a:r>
        </a:p>
      </dsp:txBody>
      <dsp:txXfrm>
        <a:off x="0" y="757409"/>
        <a:ext cx="12192000" cy="755195"/>
      </dsp:txXfrm>
    </dsp:sp>
    <dsp:sp modelId="{6BE3D927-8831-4386-9CF5-BFB4BEB5E33B}">
      <dsp:nvSpPr>
        <dsp:cNvPr id="0" name=""/>
        <dsp:cNvSpPr/>
      </dsp:nvSpPr>
      <dsp:spPr>
        <a:xfrm>
          <a:off x="0" y="1512605"/>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20DD6D-1597-4460-9094-0C8FC773FE83}">
      <dsp:nvSpPr>
        <dsp:cNvPr id="0" name=""/>
        <dsp:cNvSpPr/>
      </dsp:nvSpPr>
      <dsp:spPr>
        <a:xfrm>
          <a:off x="0" y="1512605"/>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Bhaumik, S. (2022, November 1). BigQuery: Basics &amp; Internals: Part # 1 [Medium]. </a:t>
          </a:r>
          <a:r>
            <a:rPr lang="en-US" sz="2000" i="1" kern="1200"/>
            <a:t>Google Cloud - Community</a:t>
          </a:r>
          <a:r>
            <a:rPr lang="en-US" sz="2000" kern="1200"/>
            <a:t>. https://medium.com/google-cloud/bigquery-basics-internals-part-1-9eda52b65960</a:t>
          </a:r>
        </a:p>
      </dsp:txBody>
      <dsp:txXfrm>
        <a:off x="0" y="1512605"/>
        <a:ext cx="12192000" cy="755195"/>
      </dsp:txXfrm>
    </dsp:sp>
    <dsp:sp modelId="{2A3073D3-9980-40F9-A097-480344959DF2}">
      <dsp:nvSpPr>
        <dsp:cNvPr id="0" name=""/>
        <dsp:cNvSpPr/>
      </dsp:nvSpPr>
      <dsp:spPr>
        <a:xfrm>
          <a:off x="0" y="2267800"/>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62B91A-33DC-455E-AAD1-191DACE01DFE}">
      <dsp:nvSpPr>
        <dsp:cNvPr id="0" name=""/>
        <dsp:cNvSpPr/>
      </dsp:nvSpPr>
      <dsp:spPr>
        <a:xfrm>
          <a:off x="0" y="2267800"/>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Cheng, C. (2022). </a:t>
          </a:r>
          <a:r>
            <a:rPr lang="en-US" sz="2000" i="1" kern="1200"/>
            <a:t>14 Best Practices to Tune BigQuery SQL Performance</a:t>
          </a:r>
          <a:r>
            <a:rPr lang="en-US" sz="2000" kern="1200"/>
            <a:t>. Medium. https://towardsdatascience.com/14-ways-to-optimize-bigquery-sql-for-ferrari-speed-at-honda-cost-632ec705979</a:t>
          </a:r>
        </a:p>
      </dsp:txBody>
      <dsp:txXfrm>
        <a:off x="0" y="2267800"/>
        <a:ext cx="12192000" cy="755195"/>
      </dsp:txXfrm>
    </dsp:sp>
    <dsp:sp modelId="{9F8D3FD0-6E68-40EA-A381-3D367AEB4E50}">
      <dsp:nvSpPr>
        <dsp:cNvPr id="0" name=""/>
        <dsp:cNvSpPr/>
      </dsp:nvSpPr>
      <dsp:spPr>
        <a:xfrm>
          <a:off x="0" y="3022995"/>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56F82A-A012-4B62-93B8-8C88947C278D}">
      <dsp:nvSpPr>
        <dsp:cNvPr id="0" name=""/>
        <dsp:cNvSpPr/>
      </dsp:nvSpPr>
      <dsp:spPr>
        <a:xfrm>
          <a:off x="0" y="3022995"/>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Ignyte Team. (2020, January 5). </a:t>
          </a:r>
          <a:r>
            <a:rPr lang="en-US" sz="2000" i="1" kern="1200"/>
            <a:t>Platform Compliance &amp; Risk Management</a:t>
          </a:r>
          <a:r>
            <a:rPr lang="en-US" sz="2000" kern="1200"/>
            <a:t>. https://www.ignyteplatform.com/platform-compliance-risk-management/</a:t>
          </a:r>
        </a:p>
      </dsp:txBody>
      <dsp:txXfrm>
        <a:off x="0" y="3022995"/>
        <a:ext cx="12192000" cy="755195"/>
      </dsp:txXfrm>
    </dsp:sp>
    <dsp:sp modelId="{10D95CB9-09F4-42C4-835F-880F06063EDE}">
      <dsp:nvSpPr>
        <dsp:cNvPr id="0" name=""/>
        <dsp:cNvSpPr/>
      </dsp:nvSpPr>
      <dsp:spPr>
        <a:xfrm>
          <a:off x="0" y="3778191"/>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7B162A-6FC4-4C9A-A5EC-69256D8CBC68}">
      <dsp:nvSpPr>
        <dsp:cNvPr id="0" name=""/>
        <dsp:cNvSpPr/>
      </dsp:nvSpPr>
      <dsp:spPr>
        <a:xfrm>
          <a:off x="0" y="3778191"/>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Masmoudi, A. (2021, May 27). BigQuery Cost Efficiency. </a:t>
          </a:r>
          <a:r>
            <a:rPr lang="en-US" sz="2000" i="1" kern="1200"/>
            <a:t>Medium</a:t>
          </a:r>
          <a:r>
            <a:rPr lang="en-US" sz="2000" kern="1200"/>
            <a:t>. https://datadice.medium.com/bigquery-cost-efficiency-a6223b46376c</a:t>
          </a:r>
        </a:p>
      </dsp:txBody>
      <dsp:txXfrm>
        <a:off x="0" y="3778191"/>
        <a:ext cx="12192000" cy="7551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69A2A-59DB-3869-92F8-03165F0133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60C46E-9852-6DD6-513F-9ED96333C5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4FC20F-1AEF-D401-71CC-C928CB78E687}"/>
              </a:ext>
            </a:extLst>
          </p:cNvPr>
          <p:cNvSpPr>
            <a:spLocks noGrp="1"/>
          </p:cNvSpPr>
          <p:nvPr>
            <p:ph type="dt" sz="half" idx="10"/>
          </p:nvPr>
        </p:nvSpPr>
        <p:spPr/>
        <p:txBody>
          <a:bodyPr/>
          <a:lstStyle/>
          <a:p>
            <a:fld id="{39789705-F90D-4ECD-87B5-B75D2ED747C6}" type="datetimeFigureOut">
              <a:rPr lang="en-US" smtClean="0"/>
              <a:t>11/27/2023</a:t>
            </a:fld>
            <a:endParaRPr lang="en-US"/>
          </a:p>
        </p:txBody>
      </p:sp>
      <p:sp>
        <p:nvSpPr>
          <p:cNvPr id="5" name="Footer Placeholder 4">
            <a:extLst>
              <a:ext uri="{FF2B5EF4-FFF2-40B4-BE49-F238E27FC236}">
                <a16:creationId xmlns:a16="http://schemas.microsoft.com/office/drawing/2014/main" id="{D9B9F90D-2973-122B-DE0D-18C1C543FE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40A2E-9BBA-15E6-20A0-65D850A93B6E}"/>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4150647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DE8B-C587-D580-CE8E-51072DC370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B265-1A6B-D1CB-7A20-EF030490BD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99130-EEE3-93C2-CC02-E23592ACFFB9}"/>
              </a:ext>
            </a:extLst>
          </p:cNvPr>
          <p:cNvSpPr>
            <a:spLocks noGrp="1"/>
          </p:cNvSpPr>
          <p:nvPr>
            <p:ph type="dt" sz="half" idx="10"/>
          </p:nvPr>
        </p:nvSpPr>
        <p:spPr/>
        <p:txBody>
          <a:bodyPr/>
          <a:lstStyle/>
          <a:p>
            <a:fld id="{39789705-F90D-4ECD-87B5-B75D2ED747C6}" type="datetimeFigureOut">
              <a:rPr lang="en-US" smtClean="0"/>
              <a:t>11/27/2023</a:t>
            </a:fld>
            <a:endParaRPr lang="en-US"/>
          </a:p>
        </p:txBody>
      </p:sp>
      <p:sp>
        <p:nvSpPr>
          <p:cNvPr id="5" name="Footer Placeholder 4">
            <a:extLst>
              <a:ext uri="{FF2B5EF4-FFF2-40B4-BE49-F238E27FC236}">
                <a16:creationId xmlns:a16="http://schemas.microsoft.com/office/drawing/2014/main" id="{84898BB4-FC44-792B-40BF-BDA32F30DD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3333C-D72A-CE77-60DD-D1523E32C096}"/>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22449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4FE94F-577C-3578-926C-F16E5BB03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E0FDA6-005C-2229-2914-DD5E8CBB8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B17A4-A2C6-512D-00F7-9C878A9CAC9C}"/>
              </a:ext>
            </a:extLst>
          </p:cNvPr>
          <p:cNvSpPr>
            <a:spLocks noGrp="1"/>
          </p:cNvSpPr>
          <p:nvPr>
            <p:ph type="dt" sz="half" idx="10"/>
          </p:nvPr>
        </p:nvSpPr>
        <p:spPr/>
        <p:txBody>
          <a:bodyPr/>
          <a:lstStyle/>
          <a:p>
            <a:fld id="{39789705-F90D-4ECD-87B5-B75D2ED747C6}" type="datetimeFigureOut">
              <a:rPr lang="en-US" smtClean="0"/>
              <a:t>11/27/2023</a:t>
            </a:fld>
            <a:endParaRPr lang="en-US"/>
          </a:p>
        </p:txBody>
      </p:sp>
      <p:sp>
        <p:nvSpPr>
          <p:cNvPr id="5" name="Footer Placeholder 4">
            <a:extLst>
              <a:ext uri="{FF2B5EF4-FFF2-40B4-BE49-F238E27FC236}">
                <a16:creationId xmlns:a16="http://schemas.microsoft.com/office/drawing/2014/main" id="{859F9F6D-C786-061B-77BA-D7FE45DF1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58C0F-2D8A-54C6-A97C-9267347C47B6}"/>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2616491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D88E-8B3F-CD15-0522-E0CB4BD9E7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014351-06C3-2B52-10D8-F7D251595B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372AC-7AF8-1F48-445B-61A35F875038}"/>
              </a:ext>
            </a:extLst>
          </p:cNvPr>
          <p:cNvSpPr>
            <a:spLocks noGrp="1"/>
          </p:cNvSpPr>
          <p:nvPr>
            <p:ph type="dt" sz="half" idx="10"/>
          </p:nvPr>
        </p:nvSpPr>
        <p:spPr/>
        <p:txBody>
          <a:bodyPr/>
          <a:lstStyle/>
          <a:p>
            <a:fld id="{39789705-F90D-4ECD-87B5-B75D2ED747C6}" type="datetimeFigureOut">
              <a:rPr lang="en-US" smtClean="0"/>
              <a:t>11/27/2023</a:t>
            </a:fld>
            <a:endParaRPr lang="en-US"/>
          </a:p>
        </p:txBody>
      </p:sp>
      <p:sp>
        <p:nvSpPr>
          <p:cNvPr id="5" name="Footer Placeholder 4">
            <a:extLst>
              <a:ext uri="{FF2B5EF4-FFF2-40B4-BE49-F238E27FC236}">
                <a16:creationId xmlns:a16="http://schemas.microsoft.com/office/drawing/2014/main" id="{56E06A69-4846-2228-853C-017A93F001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415A5-10E2-810B-9199-3733CDD9B815}"/>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113363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D99F1-76E8-A716-6D74-8AE640A78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BB67C5-B41E-9063-962B-6DC9AB10CD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39227C-57A0-B591-90F7-8E8ADF8D9FD9}"/>
              </a:ext>
            </a:extLst>
          </p:cNvPr>
          <p:cNvSpPr>
            <a:spLocks noGrp="1"/>
          </p:cNvSpPr>
          <p:nvPr>
            <p:ph type="dt" sz="half" idx="10"/>
          </p:nvPr>
        </p:nvSpPr>
        <p:spPr/>
        <p:txBody>
          <a:bodyPr/>
          <a:lstStyle/>
          <a:p>
            <a:fld id="{39789705-F90D-4ECD-87B5-B75D2ED747C6}" type="datetimeFigureOut">
              <a:rPr lang="en-US" smtClean="0"/>
              <a:t>11/27/2023</a:t>
            </a:fld>
            <a:endParaRPr lang="en-US"/>
          </a:p>
        </p:txBody>
      </p:sp>
      <p:sp>
        <p:nvSpPr>
          <p:cNvPr id="5" name="Footer Placeholder 4">
            <a:extLst>
              <a:ext uri="{FF2B5EF4-FFF2-40B4-BE49-F238E27FC236}">
                <a16:creationId xmlns:a16="http://schemas.microsoft.com/office/drawing/2014/main" id="{26EF2AAA-B02D-47FC-52EA-EAFE9704A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F50AA-71A2-8AB6-9948-DB1CBDAF3971}"/>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3550416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C01E-49BE-525B-B6E9-825ADFC34E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A8E88B-03DB-B56F-45B8-B895D0564E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FCCDE-99A6-E017-7B08-CC8BD38812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588430-E669-4FEA-9692-D53C62588BB5}"/>
              </a:ext>
            </a:extLst>
          </p:cNvPr>
          <p:cNvSpPr>
            <a:spLocks noGrp="1"/>
          </p:cNvSpPr>
          <p:nvPr>
            <p:ph type="dt" sz="half" idx="10"/>
          </p:nvPr>
        </p:nvSpPr>
        <p:spPr/>
        <p:txBody>
          <a:bodyPr/>
          <a:lstStyle/>
          <a:p>
            <a:fld id="{39789705-F90D-4ECD-87B5-B75D2ED747C6}" type="datetimeFigureOut">
              <a:rPr lang="en-US" smtClean="0"/>
              <a:t>11/27/2023</a:t>
            </a:fld>
            <a:endParaRPr lang="en-US"/>
          </a:p>
        </p:txBody>
      </p:sp>
      <p:sp>
        <p:nvSpPr>
          <p:cNvPr id="6" name="Footer Placeholder 5">
            <a:extLst>
              <a:ext uri="{FF2B5EF4-FFF2-40B4-BE49-F238E27FC236}">
                <a16:creationId xmlns:a16="http://schemas.microsoft.com/office/drawing/2014/main" id="{4A53CC50-1F83-F407-5332-B1D3B0F1B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8BEED5-9FC8-161D-B337-0417C2EB7537}"/>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1033355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62C0-BF36-C835-E939-FFF11C14EA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FA891D-FB38-71CA-7BBE-E05F332A2A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95E8AE-90D5-B33E-4EB5-EAEF1564C3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B2EC16-5490-70FA-3708-65F476EA9A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0D65AF-9867-9983-7F55-CEA9C3BF64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695912-3108-F9B9-558C-43B1B9168289}"/>
              </a:ext>
            </a:extLst>
          </p:cNvPr>
          <p:cNvSpPr>
            <a:spLocks noGrp="1"/>
          </p:cNvSpPr>
          <p:nvPr>
            <p:ph type="dt" sz="half" idx="10"/>
          </p:nvPr>
        </p:nvSpPr>
        <p:spPr/>
        <p:txBody>
          <a:bodyPr/>
          <a:lstStyle/>
          <a:p>
            <a:fld id="{39789705-F90D-4ECD-87B5-B75D2ED747C6}" type="datetimeFigureOut">
              <a:rPr lang="en-US" smtClean="0"/>
              <a:t>11/27/2023</a:t>
            </a:fld>
            <a:endParaRPr lang="en-US"/>
          </a:p>
        </p:txBody>
      </p:sp>
      <p:sp>
        <p:nvSpPr>
          <p:cNvPr id="8" name="Footer Placeholder 7">
            <a:extLst>
              <a:ext uri="{FF2B5EF4-FFF2-40B4-BE49-F238E27FC236}">
                <a16:creationId xmlns:a16="http://schemas.microsoft.com/office/drawing/2014/main" id="{340237E8-BCF0-A8D6-3D4E-8C4B0C78D4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789477-6BAE-CE21-D91C-4BC48EC481A6}"/>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2893705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5D530-2A45-C252-9886-4200D9BFB7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FAC934-5141-7D50-FA6D-00E79CDC51FD}"/>
              </a:ext>
            </a:extLst>
          </p:cNvPr>
          <p:cNvSpPr>
            <a:spLocks noGrp="1"/>
          </p:cNvSpPr>
          <p:nvPr>
            <p:ph type="dt" sz="half" idx="10"/>
          </p:nvPr>
        </p:nvSpPr>
        <p:spPr/>
        <p:txBody>
          <a:bodyPr/>
          <a:lstStyle/>
          <a:p>
            <a:fld id="{39789705-F90D-4ECD-87B5-B75D2ED747C6}" type="datetimeFigureOut">
              <a:rPr lang="en-US" smtClean="0"/>
              <a:t>11/27/2023</a:t>
            </a:fld>
            <a:endParaRPr lang="en-US"/>
          </a:p>
        </p:txBody>
      </p:sp>
      <p:sp>
        <p:nvSpPr>
          <p:cNvPr id="4" name="Footer Placeholder 3">
            <a:extLst>
              <a:ext uri="{FF2B5EF4-FFF2-40B4-BE49-F238E27FC236}">
                <a16:creationId xmlns:a16="http://schemas.microsoft.com/office/drawing/2014/main" id="{C2CD307C-E251-D5C7-F33A-1696506F4E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885629-31C1-7089-DD92-EC6C177FE3F4}"/>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46190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82EFDE-DA87-98B2-C4F8-5D315EB4C940}"/>
              </a:ext>
            </a:extLst>
          </p:cNvPr>
          <p:cNvSpPr>
            <a:spLocks noGrp="1"/>
          </p:cNvSpPr>
          <p:nvPr>
            <p:ph type="dt" sz="half" idx="10"/>
          </p:nvPr>
        </p:nvSpPr>
        <p:spPr/>
        <p:txBody>
          <a:bodyPr/>
          <a:lstStyle/>
          <a:p>
            <a:fld id="{39789705-F90D-4ECD-87B5-B75D2ED747C6}" type="datetimeFigureOut">
              <a:rPr lang="en-US" smtClean="0"/>
              <a:t>11/27/2023</a:t>
            </a:fld>
            <a:endParaRPr lang="en-US"/>
          </a:p>
        </p:txBody>
      </p:sp>
      <p:sp>
        <p:nvSpPr>
          <p:cNvPr id="3" name="Footer Placeholder 2">
            <a:extLst>
              <a:ext uri="{FF2B5EF4-FFF2-40B4-BE49-F238E27FC236}">
                <a16:creationId xmlns:a16="http://schemas.microsoft.com/office/drawing/2014/main" id="{E4F79203-1F94-DBB9-51DF-CB5E341069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30D66A-7235-AA40-8899-4F33219C1B27}"/>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77505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61D2D-35B7-794D-DE31-A6E477DBD6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29DBCE-AB7B-A180-421B-AE5898993B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5623A3-6673-062E-2BE8-DE8521C22C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80121-24ED-5F5C-94FA-EAAA9AD28E04}"/>
              </a:ext>
            </a:extLst>
          </p:cNvPr>
          <p:cNvSpPr>
            <a:spLocks noGrp="1"/>
          </p:cNvSpPr>
          <p:nvPr>
            <p:ph type="dt" sz="half" idx="10"/>
          </p:nvPr>
        </p:nvSpPr>
        <p:spPr/>
        <p:txBody>
          <a:bodyPr/>
          <a:lstStyle/>
          <a:p>
            <a:fld id="{39789705-F90D-4ECD-87B5-B75D2ED747C6}" type="datetimeFigureOut">
              <a:rPr lang="en-US" smtClean="0"/>
              <a:t>11/27/2023</a:t>
            </a:fld>
            <a:endParaRPr lang="en-US"/>
          </a:p>
        </p:txBody>
      </p:sp>
      <p:sp>
        <p:nvSpPr>
          <p:cNvPr id="6" name="Footer Placeholder 5">
            <a:extLst>
              <a:ext uri="{FF2B5EF4-FFF2-40B4-BE49-F238E27FC236}">
                <a16:creationId xmlns:a16="http://schemas.microsoft.com/office/drawing/2014/main" id="{46AD1936-0144-E995-8DD8-6AD81F58F1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E2F44-E8E0-EF2A-6402-D039397B6219}"/>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3305589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B7CE-2518-E9CE-BC44-C51666CAD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D7322E-E9FA-17DF-6A9F-29128BBF5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026A3B-0A15-A5BD-685A-68C93B695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37986B-53D1-4994-AACA-4E97BBE820DD}"/>
              </a:ext>
            </a:extLst>
          </p:cNvPr>
          <p:cNvSpPr>
            <a:spLocks noGrp="1"/>
          </p:cNvSpPr>
          <p:nvPr>
            <p:ph type="dt" sz="half" idx="10"/>
          </p:nvPr>
        </p:nvSpPr>
        <p:spPr/>
        <p:txBody>
          <a:bodyPr/>
          <a:lstStyle/>
          <a:p>
            <a:fld id="{39789705-F90D-4ECD-87B5-B75D2ED747C6}" type="datetimeFigureOut">
              <a:rPr lang="en-US" smtClean="0"/>
              <a:t>11/27/2023</a:t>
            </a:fld>
            <a:endParaRPr lang="en-US"/>
          </a:p>
        </p:txBody>
      </p:sp>
      <p:sp>
        <p:nvSpPr>
          <p:cNvPr id="6" name="Footer Placeholder 5">
            <a:extLst>
              <a:ext uri="{FF2B5EF4-FFF2-40B4-BE49-F238E27FC236}">
                <a16:creationId xmlns:a16="http://schemas.microsoft.com/office/drawing/2014/main" id="{5ABF0B09-B8F9-145B-DA8F-0F7CCB5113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81957A-C779-4BBB-B064-9C92F35898C7}"/>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477845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9D3FE4-3CEA-04C5-F478-262F2F558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1D5B55-1939-8E33-4D9F-8E36A77B8E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E68F8D-4425-0258-8B81-71976F29DF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89705-F90D-4ECD-87B5-B75D2ED747C6}" type="datetimeFigureOut">
              <a:rPr lang="en-US" smtClean="0"/>
              <a:t>11/27/2023</a:t>
            </a:fld>
            <a:endParaRPr lang="en-US"/>
          </a:p>
        </p:txBody>
      </p:sp>
      <p:sp>
        <p:nvSpPr>
          <p:cNvPr id="5" name="Footer Placeholder 4">
            <a:extLst>
              <a:ext uri="{FF2B5EF4-FFF2-40B4-BE49-F238E27FC236}">
                <a16:creationId xmlns:a16="http://schemas.microsoft.com/office/drawing/2014/main" id="{B99A3136-6D52-874D-9F0C-67F8AB8428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A7DA6B-4C8B-DF77-DE5B-63B6979CE2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F3D0CC-C0FE-4AED-AA4C-3F90CBC7A54A}" type="slidenum">
              <a:rPr lang="en-US" smtClean="0"/>
              <a:t>‹#›</a:t>
            </a:fld>
            <a:endParaRPr lang="en-US"/>
          </a:p>
        </p:txBody>
      </p:sp>
    </p:spTree>
    <p:extLst>
      <p:ext uri="{BB962C8B-B14F-4D97-AF65-F5344CB8AC3E}">
        <p14:creationId xmlns:p14="http://schemas.microsoft.com/office/powerpoint/2010/main" val="2944136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9.png"/><Relationship Id="rId7" Type="http://schemas.openxmlformats.org/officeDocument/2006/relationships/diagramQuickStyle" Target="../diagrams/quickStyle2.xm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0.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suraj520/car-sales-data" TargetMode="External"/><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F5D31EB-E91B-01D7-55E9-CBFCBA122391}"/>
              </a:ext>
            </a:extLst>
          </p:cNvPr>
          <p:cNvPicPr>
            <a:picLocks noChangeAspect="1"/>
          </p:cNvPicPr>
          <p:nvPr/>
        </p:nvPicPr>
        <p:blipFill rotWithShape="1">
          <a:blip r:embed="rId2"/>
          <a:srcRect b="2712"/>
          <a:stretch/>
        </p:blipFill>
        <p:spPr>
          <a:xfrm>
            <a:off x="307775" y="261437"/>
            <a:ext cx="11576450" cy="6335126"/>
          </a:xfrm>
          <a:prstGeom prst="rect">
            <a:avLst/>
          </a:prstGeom>
        </p:spPr>
      </p:pic>
      <p:sp>
        <p:nvSpPr>
          <p:cNvPr id="8" name="Rectangle 7">
            <a:extLst>
              <a:ext uri="{FF2B5EF4-FFF2-40B4-BE49-F238E27FC236}">
                <a16:creationId xmlns:a16="http://schemas.microsoft.com/office/drawing/2014/main" id="{E1ADA18A-0ED8-B593-75ED-BDAB3EBBD353}"/>
              </a:ext>
            </a:extLst>
          </p:cNvPr>
          <p:cNvSpPr/>
          <p:nvPr/>
        </p:nvSpPr>
        <p:spPr>
          <a:xfrm>
            <a:off x="3842346" y="377750"/>
            <a:ext cx="4669868"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Agency FB" panose="020B0503020202020204" pitchFamily="34" charset="0"/>
              </a:rPr>
              <a:t>Car Sales Analysis</a:t>
            </a:r>
          </a:p>
        </p:txBody>
      </p:sp>
      <p:sp>
        <p:nvSpPr>
          <p:cNvPr id="10" name="TextBox 9">
            <a:extLst>
              <a:ext uri="{FF2B5EF4-FFF2-40B4-BE49-F238E27FC236}">
                <a16:creationId xmlns:a16="http://schemas.microsoft.com/office/drawing/2014/main" id="{6FACF1D0-8894-1A9F-94C2-2B6016C2AA29}"/>
              </a:ext>
            </a:extLst>
          </p:cNvPr>
          <p:cNvSpPr txBox="1"/>
          <p:nvPr/>
        </p:nvSpPr>
        <p:spPr>
          <a:xfrm>
            <a:off x="7792720" y="5934670"/>
            <a:ext cx="6096000" cy="923330"/>
          </a:xfrm>
          <a:prstGeom prst="rect">
            <a:avLst/>
          </a:prstGeom>
          <a:noFill/>
        </p:spPr>
        <p:txBody>
          <a:bodyPr wrap="square">
            <a:spAutoFit/>
          </a:bodyPr>
          <a:lstStyle/>
          <a:p>
            <a:pPr algn="l"/>
            <a:r>
              <a:rPr lang="en-US" b="0" i="0" dirty="0">
                <a:solidFill>
                  <a:schemeClr val="bg1"/>
                </a:solidFill>
                <a:effectLst/>
                <a:latin typeface="ADLaM Display" panose="020F0502020204030204" pitchFamily="2" charset="0"/>
                <a:ea typeface="ADLaM Display" panose="020F0502020204030204" pitchFamily="2" charset="0"/>
                <a:cs typeface="ADLaM Display" panose="020F0502020204030204" pitchFamily="2" charset="0"/>
              </a:rPr>
              <a:t>FINAL PRESENTATION: ADTA 5240</a:t>
            </a:r>
          </a:p>
          <a:p>
            <a:br>
              <a:rPr lang="en-US" dirty="0"/>
            </a:br>
            <a:endParaRPr lang="en-US" dirty="0"/>
          </a:p>
        </p:txBody>
      </p:sp>
    </p:spTree>
    <p:extLst>
      <p:ext uri="{BB962C8B-B14F-4D97-AF65-F5344CB8AC3E}">
        <p14:creationId xmlns:p14="http://schemas.microsoft.com/office/powerpoint/2010/main" val="141424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9"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10" name="TextBox 7">
            <a:extLst>
              <a:ext uri="{FF2B5EF4-FFF2-40B4-BE49-F238E27FC236}">
                <a16:creationId xmlns:a16="http://schemas.microsoft.com/office/drawing/2014/main" id="{5A6F7A1F-3AAA-C337-FD16-CD6A18134F43}"/>
              </a:ext>
            </a:extLst>
          </p:cNvPr>
          <p:cNvGraphicFramePr/>
          <p:nvPr>
            <p:extLst>
              <p:ext uri="{D42A27DB-BD31-4B8C-83A1-F6EECF244321}">
                <p14:modId xmlns:p14="http://schemas.microsoft.com/office/powerpoint/2010/main" val="465086435"/>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24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12" name="Rectangle 4411">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14" name="Group 44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4415" name="Rectangle 44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6" name="Rectangle 44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18" name="Rectangle 44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0" name="Rectangle 44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data report&#10;&#10;Description automatically generated">
            <a:extLst>
              <a:ext uri="{FF2B5EF4-FFF2-40B4-BE49-F238E27FC236}">
                <a16:creationId xmlns:a16="http://schemas.microsoft.com/office/drawing/2014/main" id="{ABAB3332-D9A6-BBF8-FA1F-7097B8F5139F}"/>
              </a:ext>
            </a:extLst>
          </p:cNvPr>
          <p:cNvPicPr>
            <a:picLocks noGrp="1" noChangeAspect="1"/>
          </p:cNvPicPr>
          <p:nvPr>
            <p:ph sz="quarter" idx="4"/>
          </p:nvPr>
        </p:nvPicPr>
        <p:blipFill>
          <a:blip r:embed="rId2"/>
          <a:stretch>
            <a:fillRect/>
          </a:stretch>
        </p:blipFill>
        <p:spPr>
          <a:xfrm>
            <a:off x="7335429" y="941101"/>
            <a:ext cx="3116399" cy="5138685"/>
          </a:xfrm>
          <a:prstGeom prst="rect">
            <a:avLst/>
          </a:prstGeom>
        </p:spPr>
      </p:pic>
      <p:pic>
        <p:nvPicPr>
          <p:cNvPr id="10" name="Picture Placeholder 9">
            <a:extLst>
              <a:ext uri="{FF2B5EF4-FFF2-40B4-BE49-F238E27FC236}">
                <a16:creationId xmlns:a16="http://schemas.microsoft.com/office/drawing/2014/main" id="{E144B138-C0BE-E01C-C92A-62A5A235BD4E}"/>
              </a:ext>
            </a:extLst>
          </p:cNvPr>
          <p:cNvPicPr>
            <a:picLocks noGrp="1" noChangeAspect="1"/>
          </p:cNvPicPr>
          <p:nvPr>
            <p:ph sz="half" idx="2"/>
          </p:nvPr>
        </p:nvPicPr>
        <p:blipFill>
          <a:blip r:embed="rId3"/>
          <a:stretch>
            <a:fillRect/>
          </a:stretch>
        </p:blipFill>
        <p:spPr>
          <a:xfrm>
            <a:off x="9223523" y="941101"/>
            <a:ext cx="2112264" cy="1666040"/>
          </a:xfrm>
          <a:prstGeom prst="rect">
            <a:avLst/>
          </a:prstGeom>
        </p:spPr>
      </p:pic>
      <p:pic>
        <p:nvPicPr>
          <p:cNvPr id="3" name="Picture 2">
            <a:extLst>
              <a:ext uri="{FF2B5EF4-FFF2-40B4-BE49-F238E27FC236}">
                <a16:creationId xmlns:a16="http://schemas.microsoft.com/office/drawing/2014/main" id="{49DDAE14-A7CE-1140-5418-34825C4C8FBB}"/>
              </a:ext>
            </a:extLst>
          </p:cNvPr>
          <p:cNvPicPr>
            <a:picLocks noChangeAspect="1"/>
          </p:cNvPicPr>
          <p:nvPr/>
        </p:nvPicPr>
        <p:blipFill>
          <a:blip r:embed="rId4"/>
          <a:stretch>
            <a:fillRect/>
          </a:stretch>
        </p:blipFill>
        <p:spPr>
          <a:xfrm>
            <a:off x="6135392" y="397187"/>
            <a:ext cx="5319181" cy="664625"/>
          </a:xfrm>
          <a:prstGeom prst="rect">
            <a:avLst/>
          </a:prstGeom>
        </p:spPr>
      </p:pic>
      <p:graphicFrame>
        <p:nvGraphicFramePr>
          <p:cNvPr id="4335" name="Text Placeholder 8">
            <a:extLst>
              <a:ext uri="{FF2B5EF4-FFF2-40B4-BE49-F238E27FC236}">
                <a16:creationId xmlns:a16="http://schemas.microsoft.com/office/drawing/2014/main" id="{4480531D-7838-134B-D2CA-955A8A8C8518}"/>
              </a:ext>
            </a:extLst>
          </p:cNvPr>
          <p:cNvGraphicFramePr/>
          <p:nvPr>
            <p:extLst>
              <p:ext uri="{D42A27DB-BD31-4B8C-83A1-F6EECF244321}">
                <p14:modId xmlns:p14="http://schemas.microsoft.com/office/powerpoint/2010/main" val="1220544032"/>
              </p:ext>
            </p:extLst>
          </p:nvPr>
        </p:nvGraphicFramePr>
        <p:xfrm>
          <a:off x="636995" y="-733673"/>
          <a:ext cx="5040285" cy="36324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61AF5688-3926-AE5D-4BF3-CE61CD6D5829}"/>
              </a:ext>
            </a:extLst>
          </p:cNvPr>
          <p:cNvSpPr txBox="1"/>
          <p:nvPr/>
        </p:nvSpPr>
        <p:spPr>
          <a:xfrm>
            <a:off x="1247345" y="2411507"/>
            <a:ext cx="4666479" cy="2585323"/>
          </a:xfrm>
          <a:prstGeom prst="rect">
            <a:avLst/>
          </a:prstGeom>
          <a:noFill/>
        </p:spPr>
        <p:txBody>
          <a:bodyPr wrap="square" rtlCol="0">
            <a:spAutoFit/>
          </a:bodyPr>
          <a:lstStyle/>
          <a:p>
            <a:r>
              <a:rPr lang="en-US" sz="1800" b="0" dirty="0">
                <a:solidFill>
                  <a:schemeClr val="accent1"/>
                </a:solidFill>
                <a:latin typeface="Arabic Typesetting" panose="03020402040406030203" pitchFamily="66" charset="-78"/>
                <a:cs typeface="Arabic Typesetting" panose="03020402040406030203" pitchFamily="66" charset="-78"/>
              </a:rPr>
              <a:t>We will create a query to compile performance data per representative over a predetermined time to assess how well each individual sales representative converts prospects into sales and commissions received. We may examine total sales income produced and total commissions made for everyone by choosing the salesperson's name, adding up the total dollar amounts of their closed sales, and totaling the commissions they have received across all transactions. </a:t>
            </a:r>
            <a:endParaRPr lang="en-US" sz="1800" dirty="0">
              <a:solidFill>
                <a:schemeClr val="accent1"/>
              </a:solidFill>
              <a:latin typeface="Arabic Typesetting" panose="03020402040406030203" pitchFamily="66" charset="-78"/>
              <a:cs typeface="Arabic Typesetting" panose="03020402040406030203" pitchFamily="66" charset="-78"/>
            </a:endParaRPr>
          </a:p>
          <a:p>
            <a:endParaRPr lang="en-US" dirty="0"/>
          </a:p>
        </p:txBody>
      </p:sp>
    </p:spTree>
    <p:extLst>
      <p:ext uri="{BB962C8B-B14F-4D97-AF65-F5344CB8AC3E}">
        <p14:creationId xmlns:p14="http://schemas.microsoft.com/office/powerpoint/2010/main" val="3728606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F930A3D-658D-48F5-A13E-C57BA0B2B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34A066D-D4AF-3FB4-369A-AE072A960266}"/>
              </a:ext>
            </a:extLst>
          </p:cNvPr>
          <p:cNvSpPr>
            <a:spLocks noGrp="1"/>
          </p:cNvSpPr>
          <p:nvPr>
            <p:ph type="title"/>
          </p:nvPr>
        </p:nvSpPr>
        <p:spPr>
          <a:xfrm>
            <a:off x="7178596" y="679731"/>
            <a:ext cx="4326831" cy="3668750"/>
          </a:xfrm>
        </p:spPr>
        <p:txBody>
          <a:bodyPr vert="horz" lIns="91440" tIns="45720" rIns="91440" bIns="45720" rtlCol="0" anchor="b">
            <a:normAutofit/>
          </a:bodyPr>
          <a:lstStyle/>
          <a:p>
            <a:r>
              <a:rPr lang="en-US" sz="4000" kern="1200" dirty="0">
                <a:solidFill>
                  <a:schemeClr val="tx1"/>
                </a:solidFill>
              </a:rPr>
              <a:t>                       </a:t>
            </a:r>
            <a:r>
              <a:rPr lang="en-US" sz="4000" u="sng" kern="1200" dirty="0">
                <a:solidFill>
                  <a:schemeClr val="accent2">
                    <a:lumMod val="75000"/>
                  </a:schemeClr>
                </a:solidFill>
                <a:latin typeface="Algerian" panose="04020705040A02060702" pitchFamily="82" charset="0"/>
              </a:rPr>
              <a:t>Visualization Looks </a:t>
            </a:r>
          </a:p>
        </p:txBody>
      </p:sp>
      <p:sp>
        <p:nvSpPr>
          <p:cNvPr id="6" name="Text Placeholder 5">
            <a:extLst>
              <a:ext uri="{FF2B5EF4-FFF2-40B4-BE49-F238E27FC236}">
                <a16:creationId xmlns:a16="http://schemas.microsoft.com/office/drawing/2014/main" id="{49269195-90A5-C1B0-780A-7FA94862AF6D}"/>
              </a:ext>
            </a:extLst>
          </p:cNvPr>
          <p:cNvSpPr>
            <a:spLocks noGrp="1"/>
          </p:cNvSpPr>
          <p:nvPr>
            <p:ph type="body" idx="1"/>
          </p:nvPr>
        </p:nvSpPr>
        <p:spPr>
          <a:xfrm>
            <a:off x="7178595" y="5045529"/>
            <a:ext cx="4475848" cy="1322614"/>
          </a:xfrm>
        </p:spPr>
        <p:txBody>
          <a:bodyPr vert="horz" lIns="91440" tIns="45720" rIns="91440" bIns="45720" rtlCol="0">
            <a:normAutofit/>
          </a:bodyPr>
          <a:lstStyle/>
          <a:p>
            <a:r>
              <a:rPr lang="en-US" kern="1200">
                <a:solidFill>
                  <a:schemeClr val="accent2"/>
                </a:solidFill>
                <a:latin typeface="Baguet Script" panose="00000500000000000000" pitchFamily="2" charset="0"/>
              </a:rPr>
              <a:t>Query 1: </a:t>
            </a:r>
            <a:r>
              <a:rPr lang="en-US" u="sng" kern="1200">
                <a:solidFill>
                  <a:schemeClr val="accent2"/>
                </a:solidFill>
                <a:latin typeface="Baguet Script" panose="00000500000000000000" pitchFamily="2" charset="0"/>
              </a:rPr>
              <a:t>Visualization look for </a:t>
            </a:r>
            <a:r>
              <a:rPr lang="en-US" b="1" u="sng" kern="1200">
                <a:solidFill>
                  <a:schemeClr val="accent2"/>
                </a:solidFill>
                <a:effectLst/>
                <a:latin typeface="Baguet Script" panose="00000500000000000000" pitchFamily="2" charset="0"/>
              </a:rPr>
              <a:t>The salesperson's total sales and commissions</a:t>
            </a:r>
            <a:endParaRPr lang="en-US" b="1" u="sng" kern="1200" dirty="0">
              <a:solidFill>
                <a:schemeClr val="accent2"/>
              </a:solidFill>
              <a:effectLst/>
              <a:latin typeface="Baguet Script" panose="00000500000000000000" pitchFamily="2" charset="0"/>
            </a:endParaRPr>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5538" y="385757"/>
            <a:ext cx="1715478" cy="6446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413" y="269325"/>
            <a:ext cx="5591744"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630302BF-0FC4-381F-BD0C-88642E91119F}"/>
              </a:ext>
            </a:extLst>
          </p:cNvPr>
          <p:cNvPicPr>
            <a:picLocks noGrp="1" noChangeAspect="1"/>
          </p:cNvPicPr>
          <p:nvPr>
            <p:ph sz="half" idx="2"/>
          </p:nvPr>
        </p:nvPicPr>
        <p:blipFill rotWithShape="1">
          <a:blip r:embed="rId2"/>
          <a:srcRect r="2912" b="-2"/>
          <a:stretch/>
        </p:blipFill>
        <p:spPr>
          <a:xfrm>
            <a:off x="965587" y="425052"/>
            <a:ext cx="5127395" cy="2825496"/>
          </a:xfrm>
          <a:prstGeom prst="rect">
            <a:avLst/>
          </a:prstGeom>
          <a:noFill/>
        </p:spPr>
      </p:pic>
      <p:pic>
        <p:nvPicPr>
          <p:cNvPr id="11" name="Content Placeholder 10">
            <a:extLst>
              <a:ext uri="{FF2B5EF4-FFF2-40B4-BE49-F238E27FC236}">
                <a16:creationId xmlns:a16="http://schemas.microsoft.com/office/drawing/2014/main" id="{6D1E3570-0D8B-F9EC-2A4A-4EB6B166B183}"/>
              </a:ext>
            </a:extLst>
          </p:cNvPr>
          <p:cNvPicPr>
            <a:picLocks noGrp="1" noChangeAspect="1"/>
          </p:cNvPicPr>
          <p:nvPr>
            <p:ph sz="quarter" idx="4"/>
          </p:nvPr>
        </p:nvPicPr>
        <p:blipFill rotWithShape="1">
          <a:blip r:embed="rId3"/>
          <a:srcRect r="2912" b="-2"/>
          <a:stretch/>
        </p:blipFill>
        <p:spPr>
          <a:xfrm>
            <a:off x="968605" y="3437313"/>
            <a:ext cx="5127395" cy="2825496"/>
          </a:xfrm>
          <a:prstGeom prst="rect">
            <a:avLst/>
          </a:prstGeom>
          <a:noFill/>
        </p:spPr>
      </p:pic>
      <p:sp>
        <p:nvSpPr>
          <p:cNvPr id="33" name="Rectangle 32">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43"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71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0555DED9-4C07-C610-64D2-B74EC4E21F56}"/>
              </a:ext>
            </a:extLst>
          </p:cNvPr>
          <p:cNvSpPr>
            <a:spLocks noGrp="1"/>
          </p:cNvSpPr>
          <p:nvPr>
            <p:ph type="title"/>
          </p:nvPr>
        </p:nvSpPr>
        <p:spPr>
          <a:xfrm>
            <a:off x="804672" y="338328"/>
            <a:ext cx="5011473" cy="1773936"/>
          </a:xfrm>
        </p:spPr>
        <p:txBody>
          <a:bodyPr vert="horz" lIns="91440" tIns="45720" rIns="91440" bIns="45720" rtlCol="0" anchor="ctr">
            <a:normAutofit/>
          </a:bodyPr>
          <a:lstStyle/>
          <a:p>
            <a:r>
              <a:rPr lang="en-US" sz="3600" b="1" u="sng">
                <a:solidFill>
                  <a:schemeClr val="tx2"/>
                </a:solidFill>
              </a:rPr>
              <a:t>Query 2: By Car Make, Average Sale Price and Commission Rate</a:t>
            </a:r>
          </a:p>
        </p:txBody>
      </p:sp>
      <p:grpSp>
        <p:nvGrpSpPr>
          <p:cNvPr id="63" name="Group 62">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64" name="Freeform: Shape 63">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4C5BB01E-DE39-CA50-C4EE-35812388A0EC}"/>
              </a:ext>
            </a:extLst>
          </p:cNvPr>
          <p:cNvSpPr>
            <a:spLocks noGrp="1"/>
          </p:cNvSpPr>
          <p:nvPr>
            <p:ph type="body" idx="1"/>
          </p:nvPr>
        </p:nvSpPr>
        <p:spPr>
          <a:xfrm>
            <a:off x="6355641" y="338328"/>
            <a:ext cx="5029200" cy="1773936"/>
          </a:xfrm>
        </p:spPr>
        <p:txBody>
          <a:bodyPr vert="horz" lIns="91440" tIns="45720" rIns="91440" bIns="45720" rtlCol="0" anchor="ctr">
            <a:normAutofit/>
          </a:bodyPr>
          <a:lstStyle/>
          <a:p>
            <a:pPr marL="285750" indent="-228600">
              <a:buFont typeface="Arial" panose="020B0604020202020204" pitchFamily="34" charset="0"/>
              <a:buChar char="•"/>
            </a:pPr>
            <a:r>
              <a:rPr lang="en-US" sz="1100" b="0">
                <a:solidFill>
                  <a:schemeClr val="tx2"/>
                </a:solidFill>
              </a:rPr>
              <a:t>This shows patterns in price and profit for the many car models the dealership sells. Certain manufacturers probably permit increased commissions and selling prices. Making data-driven decisions to increase future profitability is made possible by knowing which now performs better. This includes modifying prices and incentives on certain car types, obtaining better manufacturer commission rates on top-selling makes, and optimizing inventory purchases to concentrate on high-selling makes and models. By matching sales, inventory, and manufacturer relationships with consumer car choices and purchase trends, the analysis helps maximize earnings.</a:t>
            </a:r>
          </a:p>
        </p:txBody>
      </p:sp>
      <p:pic>
        <p:nvPicPr>
          <p:cNvPr id="13" name="Content Placeholder 12" descr="A screenshot of a chart&#10;&#10;Description automatically generated">
            <a:extLst>
              <a:ext uri="{FF2B5EF4-FFF2-40B4-BE49-F238E27FC236}">
                <a16:creationId xmlns:a16="http://schemas.microsoft.com/office/drawing/2014/main" id="{C014B815-5E41-AF61-97CD-622D66829131}"/>
              </a:ext>
            </a:extLst>
          </p:cNvPr>
          <p:cNvPicPr>
            <a:picLocks noGrp="1" noChangeAspect="1"/>
          </p:cNvPicPr>
          <p:nvPr>
            <p:ph sz="quarter" idx="4"/>
          </p:nvPr>
        </p:nvPicPr>
        <p:blipFill>
          <a:blip r:embed="rId2"/>
          <a:stretch>
            <a:fillRect/>
          </a:stretch>
        </p:blipFill>
        <p:spPr>
          <a:xfrm>
            <a:off x="5261667" y="4267860"/>
            <a:ext cx="6123174" cy="1821644"/>
          </a:xfrm>
          <a:prstGeom prst="rect">
            <a:avLst/>
          </a:prstGeom>
        </p:spPr>
      </p:pic>
      <p:pic>
        <p:nvPicPr>
          <p:cNvPr id="5" name="Picture 4">
            <a:extLst>
              <a:ext uri="{FF2B5EF4-FFF2-40B4-BE49-F238E27FC236}">
                <a16:creationId xmlns:a16="http://schemas.microsoft.com/office/drawing/2014/main" id="{842CC6B6-7A2D-8FBF-98FC-CBADD966E798}"/>
              </a:ext>
            </a:extLst>
          </p:cNvPr>
          <p:cNvPicPr>
            <a:picLocks noChangeAspect="1"/>
          </p:cNvPicPr>
          <p:nvPr/>
        </p:nvPicPr>
        <p:blipFill>
          <a:blip r:embed="rId3"/>
          <a:stretch>
            <a:fillRect/>
          </a:stretch>
        </p:blipFill>
        <p:spPr>
          <a:xfrm>
            <a:off x="-233815" y="3074410"/>
            <a:ext cx="9945420" cy="1193450"/>
          </a:xfrm>
          <a:prstGeom prst="rect">
            <a:avLst/>
          </a:prstGeom>
        </p:spPr>
      </p:pic>
    </p:spTree>
    <p:extLst>
      <p:ext uri="{BB962C8B-B14F-4D97-AF65-F5344CB8AC3E}">
        <p14:creationId xmlns:p14="http://schemas.microsoft.com/office/powerpoint/2010/main" val="93773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7BF4DCF-BE0D-AC11-77FE-B94A22CBA41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b="1" u="sng" kern="1200">
                <a:solidFill>
                  <a:schemeClr val="tx1"/>
                </a:solidFill>
                <a:latin typeface="+mj-lt"/>
                <a:ea typeface="+mj-ea"/>
                <a:cs typeface="+mj-cs"/>
              </a:rPr>
              <a:t>Query 2: Visualization look for Car Make, Average Sale Price, and Commission Rate</a:t>
            </a:r>
          </a:p>
        </p:txBody>
      </p:sp>
      <p:pic>
        <p:nvPicPr>
          <p:cNvPr id="10" name="Content Placeholder 9" descr="A screenshot of a computer&#10;&#10;Description automatically generated">
            <a:extLst>
              <a:ext uri="{FF2B5EF4-FFF2-40B4-BE49-F238E27FC236}">
                <a16:creationId xmlns:a16="http://schemas.microsoft.com/office/drawing/2014/main" id="{D185AA43-E6FC-3815-6C82-7AAD7DBA28C2}"/>
              </a:ext>
            </a:extLst>
          </p:cNvPr>
          <p:cNvPicPr>
            <a:picLocks noChangeAspect="1"/>
          </p:cNvPicPr>
          <p:nvPr/>
        </p:nvPicPr>
        <p:blipFill rotWithShape="1">
          <a:blip r:embed="rId2"/>
          <a:srcRect r="4890" b="1"/>
          <a:stretch/>
        </p:blipFill>
        <p:spPr>
          <a:xfrm>
            <a:off x="2159673" y="1771036"/>
            <a:ext cx="8928739" cy="5022423"/>
          </a:xfrm>
          <a:prstGeom prst="rect">
            <a:avLst/>
          </a:prstGeom>
          <a:noFill/>
        </p:spPr>
      </p:pic>
    </p:spTree>
    <p:extLst>
      <p:ext uri="{BB962C8B-B14F-4D97-AF65-F5344CB8AC3E}">
        <p14:creationId xmlns:p14="http://schemas.microsoft.com/office/powerpoint/2010/main" val="79892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8" name="Rectangle 3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7" name="Title 6">
            <a:extLst>
              <a:ext uri="{FF2B5EF4-FFF2-40B4-BE49-F238E27FC236}">
                <a16:creationId xmlns:a16="http://schemas.microsoft.com/office/drawing/2014/main" id="{02F1BD3C-F15C-67F0-B43D-319A8BD6DC54}"/>
              </a:ext>
            </a:extLst>
          </p:cNvPr>
          <p:cNvSpPr>
            <a:spLocks noGrp="1"/>
          </p:cNvSpPr>
          <p:nvPr>
            <p:ph type="title"/>
          </p:nvPr>
        </p:nvSpPr>
        <p:spPr>
          <a:xfrm>
            <a:off x="6381684" y="905011"/>
            <a:ext cx="4804660" cy="1889135"/>
          </a:xfrm>
        </p:spPr>
        <p:txBody>
          <a:bodyPr vert="horz" lIns="91440" tIns="45720" rIns="91440" bIns="45720" rtlCol="0" anchor="b">
            <a:normAutofit/>
          </a:bodyPr>
          <a:lstStyle/>
          <a:p>
            <a:r>
              <a:rPr lang="en-US" sz="4100" u="sng" dirty="0">
                <a:effectLst/>
              </a:rPr>
              <a:t>Query 3: Monthly Sales Trends</a:t>
            </a:r>
            <a:br>
              <a:rPr lang="en-US" sz="4100" u="sng" dirty="0">
                <a:effectLst/>
              </a:rPr>
            </a:br>
            <a:endParaRPr lang="en-US" sz="4100" u="sng" dirty="0"/>
          </a:p>
        </p:txBody>
      </p:sp>
      <p:pic>
        <p:nvPicPr>
          <p:cNvPr id="10" name="Picture Placeholder 9" descr="A screenshot of a table&#10;&#10;Description automatically generated">
            <a:extLst>
              <a:ext uri="{FF2B5EF4-FFF2-40B4-BE49-F238E27FC236}">
                <a16:creationId xmlns:a16="http://schemas.microsoft.com/office/drawing/2014/main" id="{488CC283-A7A3-9122-AC04-7D33BE222DFD}"/>
              </a:ext>
            </a:extLst>
          </p:cNvPr>
          <p:cNvPicPr>
            <a:picLocks noGrp="1" noChangeAspect="1"/>
          </p:cNvPicPr>
          <p:nvPr>
            <p:ph sz="half" idx="2"/>
          </p:nvPr>
        </p:nvPicPr>
        <p:blipFill>
          <a:blip r:embed="rId3"/>
          <a:stretch>
            <a:fillRect/>
          </a:stretch>
        </p:blipFill>
        <p:spPr>
          <a:xfrm>
            <a:off x="654314" y="2598993"/>
            <a:ext cx="4265498" cy="3400286"/>
          </a:xfrm>
          <a:prstGeom prst="rect">
            <a:avLst/>
          </a:prstGeom>
        </p:spPr>
      </p:pic>
      <p:pic>
        <p:nvPicPr>
          <p:cNvPr id="4" name="Content Placeholder 3">
            <a:extLst>
              <a:ext uri="{FF2B5EF4-FFF2-40B4-BE49-F238E27FC236}">
                <a16:creationId xmlns:a16="http://schemas.microsoft.com/office/drawing/2014/main" id="{04744AC1-9D20-2736-51EA-843FD270E7D7}"/>
              </a:ext>
            </a:extLst>
          </p:cNvPr>
          <p:cNvPicPr>
            <a:picLocks noGrp="1" noChangeAspect="1"/>
          </p:cNvPicPr>
          <p:nvPr>
            <p:ph sz="quarter" idx="4"/>
          </p:nvPr>
        </p:nvPicPr>
        <p:blipFill>
          <a:blip r:embed="rId4"/>
          <a:stretch>
            <a:fillRect/>
          </a:stretch>
        </p:blipFill>
        <p:spPr>
          <a:xfrm>
            <a:off x="654314" y="1082583"/>
            <a:ext cx="5722098" cy="849852"/>
          </a:xfrm>
          <a:prstGeom prst="rect">
            <a:avLst/>
          </a:prstGeom>
        </p:spPr>
      </p:pic>
      <p:sp>
        <p:nvSpPr>
          <p:cNvPr id="9" name="Text Placeholder 8">
            <a:extLst>
              <a:ext uri="{FF2B5EF4-FFF2-40B4-BE49-F238E27FC236}">
                <a16:creationId xmlns:a16="http://schemas.microsoft.com/office/drawing/2014/main" id="{3FB44280-A0EB-B75C-C4B2-95C91E8B1C5A}"/>
              </a:ext>
            </a:extLst>
          </p:cNvPr>
          <p:cNvSpPr>
            <a:spLocks noGrp="1"/>
          </p:cNvSpPr>
          <p:nvPr>
            <p:ph type="body" idx="1"/>
          </p:nvPr>
        </p:nvSpPr>
        <p:spPr>
          <a:xfrm>
            <a:off x="6096000" y="2383475"/>
            <a:ext cx="4804660" cy="2987397"/>
          </a:xfrm>
        </p:spPr>
        <p:txBody>
          <a:bodyPr vert="horz" lIns="91440" tIns="45720" rIns="91440" bIns="45720" rtlCol="0">
            <a:normAutofit/>
          </a:bodyPr>
          <a:lstStyle/>
          <a:p>
            <a:pPr marL="57150" indent="-228600">
              <a:buFont typeface="Arial" panose="020B0604020202020204" pitchFamily="34" charset="0"/>
              <a:buChar char="•"/>
            </a:pPr>
            <a:r>
              <a:rPr lang="en-US" sz="1400" b="0" dirty="0"/>
              <a:t>To identify patterns over the course of a year, this query will dissect the sales data from the previous 12 months by month. Record segmentation into monthly buckets is made possible by extracting the month property from the date field. Total monthly sales can be used to determine the presence of cyclical demand fluctuations, since certain months may have recurrent increases or decreases. This particularly emphasizes seasonality during summer driving, vacations, or year-end clearing for a single year. The detailed month-by-month study monitors volumes to determine the reasons for seasonal fluctuations in sales. To better match operations with anticipated volumes, inventory planning, sales staffing, promotions, and manufacturer procurement may be done by visualizing these demand cycles and comprehending specific monthly elements.</a:t>
            </a:r>
          </a:p>
        </p:txBody>
      </p:sp>
      <p:sp>
        <p:nvSpPr>
          <p:cNvPr id="3" name="TextBox 2">
            <a:extLst>
              <a:ext uri="{FF2B5EF4-FFF2-40B4-BE49-F238E27FC236}">
                <a16:creationId xmlns:a16="http://schemas.microsoft.com/office/drawing/2014/main" id="{E9F1804E-C3B8-8153-C03D-77AF135B899C}"/>
              </a:ext>
            </a:extLst>
          </p:cNvPr>
          <p:cNvSpPr txBox="1"/>
          <p:nvPr/>
        </p:nvSpPr>
        <p:spPr>
          <a:xfrm>
            <a:off x="654314" y="2189134"/>
            <a:ext cx="1063112" cy="369332"/>
          </a:xfrm>
          <a:prstGeom prst="rect">
            <a:avLst/>
          </a:prstGeom>
          <a:noFill/>
        </p:spPr>
        <p:txBody>
          <a:bodyPr wrap="none" rtlCol="0">
            <a:spAutoFit/>
          </a:bodyPr>
          <a:lstStyle/>
          <a:p>
            <a:r>
              <a:rPr lang="en-US" dirty="0">
                <a:solidFill>
                  <a:schemeClr val="accent2">
                    <a:lumMod val="75000"/>
                  </a:schemeClr>
                </a:solidFill>
                <a:latin typeface="Algerian" panose="04020705040A02060702" pitchFamily="82" charset="0"/>
              </a:rPr>
              <a:t>Result:</a:t>
            </a:r>
          </a:p>
        </p:txBody>
      </p:sp>
    </p:spTree>
    <p:extLst>
      <p:ext uri="{BB962C8B-B14F-4D97-AF65-F5344CB8AC3E}">
        <p14:creationId xmlns:p14="http://schemas.microsoft.com/office/powerpoint/2010/main" val="878194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01ACF0A7-5268-7376-CBB7-BE911C6F998B}"/>
              </a:ext>
            </a:extLst>
          </p:cNvPr>
          <p:cNvSpPr>
            <a:spLocks noGrp="1"/>
          </p:cNvSpPr>
          <p:nvPr>
            <p:ph type="body" sz="half" idx="2"/>
          </p:nvPr>
        </p:nvSpPr>
        <p:spPr>
          <a:xfrm>
            <a:off x="0" y="73573"/>
            <a:ext cx="8944302" cy="1103586"/>
          </a:xfrm>
        </p:spPr>
        <p:txBody>
          <a:bodyPr vert="horz" lIns="91440" tIns="45720" rIns="91440" bIns="45720" rtlCol="0">
            <a:normAutofit/>
          </a:bodyPr>
          <a:lstStyle/>
          <a:p>
            <a:pPr indent="-228600">
              <a:buFont typeface="Arial" panose="020B0604020202020204" pitchFamily="34" charset="0"/>
              <a:buChar char="•"/>
            </a:pPr>
            <a:r>
              <a:rPr lang="en-US" sz="2000" b="1" u="sng" kern="1200" dirty="0">
                <a:effectLst/>
                <a:latin typeface="Times New Roman" panose="02020603050405020304" pitchFamily="18" charset="0"/>
                <a:cs typeface="Times New Roman" panose="02020603050405020304" pitchFamily="18" charset="0"/>
              </a:rPr>
              <a:t>Query 3: </a:t>
            </a:r>
            <a:r>
              <a:rPr lang="en-US" sz="2000" b="1" u="sng" dirty="0">
                <a:solidFill>
                  <a:srgbClr val="0070C0"/>
                </a:solidFill>
                <a:latin typeface="Times New Roman" panose="02020603050405020304" pitchFamily="18" charset="0"/>
                <a:cs typeface="Times New Roman" panose="02020603050405020304" pitchFamily="18" charset="0"/>
              </a:rPr>
              <a:t>Visualization look for</a:t>
            </a:r>
            <a:r>
              <a:rPr lang="en-US" sz="2000" b="1" u="sng" kern="1200" dirty="0">
                <a:solidFill>
                  <a:srgbClr val="0070C0"/>
                </a:solidFill>
                <a:latin typeface="Times New Roman" panose="02020603050405020304" pitchFamily="18" charset="0"/>
                <a:cs typeface="Times New Roman" panose="02020603050405020304" pitchFamily="18" charset="0"/>
              </a:rPr>
              <a:t> </a:t>
            </a:r>
            <a:r>
              <a:rPr lang="en-US" sz="2000" b="1" u="sng" kern="1200" dirty="0">
                <a:solidFill>
                  <a:srgbClr val="0070C0"/>
                </a:solidFill>
                <a:effectLst/>
                <a:latin typeface="Times New Roman" panose="02020603050405020304" pitchFamily="18" charset="0"/>
                <a:cs typeface="Times New Roman" panose="02020603050405020304" pitchFamily="18" charset="0"/>
              </a:rPr>
              <a:t>Monthly Sales Trends</a:t>
            </a:r>
            <a:br>
              <a:rPr lang="en-US" sz="2000" u="sng" kern="1200" dirty="0">
                <a:solidFill>
                  <a:srgbClr val="0070C0"/>
                </a:solidFill>
                <a:effectLst/>
                <a:latin typeface="Times New Roman" panose="02020603050405020304" pitchFamily="18" charset="0"/>
                <a:cs typeface="Times New Roman" panose="02020603050405020304" pitchFamily="18" charset="0"/>
              </a:rPr>
            </a:br>
            <a:endParaRPr lang="en-US" sz="2000" dirty="0"/>
          </a:p>
        </p:txBody>
      </p:sp>
      <p:pic>
        <p:nvPicPr>
          <p:cNvPr id="6" name="Picture 5">
            <a:extLst>
              <a:ext uri="{FF2B5EF4-FFF2-40B4-BE49-F238E27FC236}">
                <a16:creationId xmlns:a16="http://schemas.microsoft.com/office/drawing/2014/main" id="{3A847772-86B9-E40C-463E-8658B56D3431}"/>
              </a:ext>
            </a:extLst>
          </p:cNvPr>
          <p:cNvPicPr>
            <a:picLocks noChangeAspect="1"/>
          </p:cNvPicPr>
          <p:nvPr/>
        </p:nvPicPr>
        <p:blipFill>
          <a:blip r:embed="rId2"/>
          <a:stretch>
            <a:fillRect/>
          </a:stretch>
        </p:blipFill>
        <p:spPr>
          <a:xfrm>
            <a:off x="0" y="753489"/>
            <a:ext cx="11410305" cy="6104511"/>
          </a:xfrm>
          <a:prstGeom prst="rect">
            <a:avLst/>
          </a:prstGeom>
          <a:noFill/>
        </p:spPr>
      </p:pic>
    </p:spTree>
    <p:extLst>
      <p:ext uri="{BB962C8B-B14F-4D97-AF65-F5344CB8AC3E}">
        <p14:creationId xmlns:p14="http://schemas.microsoft.com/office/powerpoint/2010/main" val="2436777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B92FAF7-0AD3-4B47-9111-D0E9CD79E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D6A77139-BADB-4B2C-BD41-B67A4D37D7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61" name="Freeform: Shape 60">
              <a:extLst>
                <a:ext uri="{FF2B5EF4-FFF2-40B4-BE49-F238E27FC236}">
                  <a16:creationId xmlns:a16="http://schemas.microsoft.com/office/drawing/2014/main" id="{DAC7B25D-E1A6-459A-B45A-1912B0CD9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2" name="Freeform: Shape 61">
              <a:extLst>
                <a:ext uri="{FF2B5EF4-FFF2-40B4-BE49-F238E27FC236}">
                  <a16:creationId xmlns:a16="http://schemas.microsoft.com/office/drawing/2014/main" id="{920A7C7E-00F6-490C-A8E7-5167EA6A4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3" name="Freeform: Shape 62">
              <a:extLst>
                <a:ext uri="{FF2B5EF4-FFF2-40B4-BE49-F238E27FC236}">
                  <a16:creationId xmlns:a16="http://schemas.microsoft.com/office/drawing/2014/main" id="{2E166FC5-8F23-41C3-879A-BFF8D5B70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4" name="Freeform: Shape 63">
              <a:extLst>
                <a:ext uri="{FF2B5EF4-FFF2-40B4-BE49-F238E27FC236}">
                  <a16:creationId xmlns:a16="http://schemas.microsoft.com/office/drawing/2014/main" id="{5C727C6A-DB0B-482E-B0E4-4F035FC02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6" name="Group 65">
            <a:extLst>
              <a:ext uri="{FF2B5EF4-FFF2-40B4-BE49-F238E27FC236}">
                <a16:creationId xmlns:a16="http://schemas.microsoft.com/office/drawing/2014/main" id="{2786ABD8-AB9F-46F2-A7D9-36F1F733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112326" y="0"/>
            <a:ext cx="4683941" cy="3456291"/>
            <a:chOff x="4345582" y="0"/>
            <a:chExt cx="5069918" cy="3741104"/>
          </a:xfrm>
          <a:solidFill>
            <a:schemeClr val="accent5">
              <a:alpha val="5000"/>
            </a:schemeClr>
          </a:solidFill>
        </p:grpSpPr>
        <p:sp>
          <p:nvSpPr>
            <p:cNvPr id="67" name="Freeform: Shape 66">
              <a:extLst>
                <a:ext uri="{FF2B5EF4-FFF2-40B4-BE49-F238E27FC236}">
                  <a16:creationId xmlns:a16="http://schemas.microsoft.com/office/drawing/2014/main" id="{DB26E49F-E19A-487B-A8A4-A26128CFD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58E67742-7BE5-458C-BC8D-9EE855763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EB03BE98-6C07-41CD-ACA9-5244A3DA1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D13CCE92-2C5E-48BC-9713-FBEEDBAE6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8241E32-52C2-E5A4-79A8-E5C2C29AFF4D}"/>
              </a:ext>
            </a:extLst>
          </p:cNvPr>
          <p:cNvSpPr>
            <a:spLocks noGrp="1"/>
          </p:cNvSpPr>
          <p:nvPr>
            <p:ph type="title"/>
          </p:nvPr>
        </p:nvSpPr>
        <p:spPr>
          <a:xfrm>
            <a:off x="804672" y="802955"/>
            <a:ext cx="5145024" cy="1454051"/>
          </a:xfrm>
        </p:spPr>
        <p:txBody>
          <a:bodyPr vert="horz" lIns="91440" tIns="45720" rIns="91440" bIns="45720" rtlCol="0" anchor="b">
            <a:normAutofit/>
          </a:bodyPr>
          <a:lstStyle/>
          <a:p>
            <a:pPr marL="0" marR="0">
              <a:spcAft>
                <a:spcPts val="800"/>
              </a:spcAft>
            </a:pPr>
            <a:r>
              <a:rPr lang="en-US" sz="3100" b="1" u="sng">
                <a:solidFill>
                  <a:schemeClr val="tx2"/>
                </a:solidFill>
                <a:effectLst/>
              </a:rPr>
              <a:t> </a:t>
            </a:r>
            <a:br>
              <a:rPr lang="en-US" sz="3100" b="1" u="sng">
                <a:solidFill>
                  <a:schemeClr val="tx2"/>
                </a:solidFill>
                <a:effectLst/>
              </a:rPr>
            </a:br>
            <a:r>
              <a:rPr lang="en-US" sz="3100" b="1" u="sng">
                <a:solidFill>
                  <a:schemeClr val="tx2"/>
                </a:solidFill>
                <a:effectLst/>
              </a:rPr>
              <a:t>Query 4: Top-Selling Car Models</a:t>
            </a:r>
            <a:br>
              <a:rPr lang="en-US" sz="3100" b="1" u="sng">
                <a:solidFill>
                  <a:schemeClr val="tx2"/>
                </a:solidFill>
                <a:effectLst/>
              </a:rPr>
            </a:br>
            <a:endParaRPr lang="en-US" sz="3100" b="1" u="sng">
              <a:solidFill>
                <a:schemeClr val="tx2"/>
              </a:solidFill>
            </a:endParaRPr>
          </a:p>
        </p:txBody>
      </p:sp>
      <p:pic>
        <p:nvPicPr>
          <p:cNvPr id="7" name="Content Placeholder 6" descr="A screenshot of a computer program&#10;&#10;Description automatically generated">
            <a:extLst>
              <a:ext uri="{FF2B5EF4-FFF2-40B4-BE49-F238E27FC236}">
                <a16:creationId xmlns:a16="http://schemas.microsoft.com/office/drawing/2014/main" id="{6BF1404B-02F8-A287-2F83-3F8D795C9743}"/>
              </a:ext>
            </a:extLst>
          </p:cNvPr>
          <p:cNvPicPr>
            <a:picLocks noGrp="1" noChangeAspect="1"/>
          </p:cNvPicPr>
          <p:nvPr>
            <p:ph sz="quarter" idx="4"/>
          </p:nvPr>
        </p:nvPicPr>
        <p:blipFill>
          <a:blip r:embed="rId2"/>
          <a:stretch>
            <a:fillRect/>
          </a:stretch>
        </p:blipFill>
        <p:spPr>
          <a:xfrm>
            <a:off x="5949697" y="343176"/>
            <a:ext cx="3411336" cy="845544"/>
          </a:xfrm>
          <a:prstGeom prst="rect">
            <a:avLst/>
          </a:prstGeom>
        </p:spPr>
      </p:pic>
      <p:sp>
        <p:nvSpPr>
          <p:cNvPr id="4" name="Text Placeholder 3">
            <a:extLst>
              <a:ext uri="{FF2B5EF4-FFF2-40B4-BE49-F238E27FC236}">
                <a16:creationId xmlns:a16="http://schemas.microsoft.com/office/drawing/2014/main" id="{BE30CE2A-0F8F-1F23-C782-043E50D76939}"/>
              </a:ext>
            </a:extLst>
          </p:cNvPr>
          <p:cNvSpPr>
            <a:spLocks noGrp="1"/>
          </p:cNvSpPr>
          <p:nvPr>
            <p:ph type="body" idx="1"/>
          </p:nvPr>
        </p:nvSpPr>
        <p:spPr>
          <a:xfrm>
            <a:off x="804672" y="2421682"/>
            <a:ext cx="4553909" cy="3639289"/>
          </a:xfrm>
        </p:spPr>
        <p:txBody>
          <a:bodyPr vert="horz" lIns="91440" tIns="45720" rIns="91440" bIns="45720" rtlCol="0" anchor="ctr">
            <a:normAutofit/>
          </a:bodyPr>
          <a:lstStyle/>
          <a:p>
            <a:pPr marL="285750" indent="-228600">
              <a:buFont typeface="Arial" panose="020B0604020202020204" pitchFamily="34" charset="0"/>
              <a:buChar char="•"/>
            </a:pPr>
            <a:r>
              <a:rPr lang="en-US" sz="1800" b="0">
                <a:solidFill>
                  <a:schemeClr val="tx2"/>
                </a:solidFill>
              </a:rPr>
              <a:t>Identifying the automobile models that sell the most can help maximize future inventory investments. Model-level demand may be found by classifying sales records by model and calculating total sales for each model. Models are ranked from best to worst sellers when they are ordered by sales volume, decreasing. The most popular purchases are displayed by taking the top 5 models with the largest volume. Having more models available to customers increases their happiness, and having inventory that follows established sales trends increases income for businesses. </a:t>
            </a:r>
          </a:p>
        </p:txBody>
      </p:sp>
      <p:pic>
        <p:nvPicPr>
          <p:cNvPr id="10" name="Picture 9" descr="A screenshot of a computer&#10;&#10;Description automatically generated">
            <a:extLst>
              <a:ext uri="{FF2B5EF4-FFF2-40B4-BE49-F238E27FC236}">
                <a16:creationId xmlns:a16="http://schemas.microsoft.com/office/drawing/2014/main" id="{31DCB096-832B-E518-727D-0A5708B69353}"/>
              </a:ext>
            </a:extLst>
          </p:cNvPr>
          <p:cNvPicPr>
            <a:picLocks noChangeAspect="1"/>
          </p:cNvPicPr>
          <p:nvPr/>
        </p:nvPicPr>
        <p:blipFill>
          <a:blip r:embed="rId3"/>
          <a:stretch>
            <a:fillRect/>
          </a:stretch>
        </p:blipFill>
        <p:spPr>
          <a:xfrm>
            <a:off x="9195955" y="4293571"/>
            <a:ext cx="2871905" cy="1135558"/>
          </a:xfrm>
          <a:prstGeom prst="rect">
            <a:avLst/>
          </a:prstGeom>
        </p:spPr>
      </p:pic>
    </p:spTree>
    <p:extLst>
      <p:ext uri="{BB962C8B-B14F-4D97-AF65-F5344CB8AC3E}">
        <p14:creationId xmlns:p14="http://schemas.microsoft.com/office/powerpoint/2010/main" val="4201492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B01A3453-CCA6-6C5B-F046-5BEA582494E1}"/>
              </a:ext>
            </a:extLst>
          </p:cNvPr>
          <p:cNvSpPr>
            <a:spLocks noGrp="1"/>
          </p:cNvSpPr>
          <p:nvPr>
            <p:ph type="body" sz="half" idx="2"/>
          </p:nvPr>
        </p:nvSpPr>
        <p:spPr>
          <a:xfrm>
            <a:off x="5019041" y="426720"/>
            <a:ext cx="6746240" cy="1234898"/>
          </a:xfrm>
        </p:spPr>
        <p:txBody>
          <a:bodyPr vert="horz" lIns="91440" tIns="45720" rIns="91440" bIns="45720" rtlCol="0">
            <a:normAutofit/>
          </a:bodyPr>
          <a:lstStyle/>
          <a:p>
            <a:pPr indent="-228600">
              <a:buFont typeface="Arial" panose="020B0604020202020204" pitchFamily="34" charset="0"/>
              <a:buChar char="•"/>
            </a:pPr>
            <a:r>
              <a:rPr lang="en-US" sz="2000" b="1" u="sng" kern="1200" dirty="0">
                <a:effectLst/>
                <a:latin typeface="Times New Roman" panose="02020603050405020304" pitchFamily="18" charset="0"/>
                <a:cs typeface="Times New Roman" panose="02020603050405020304" pitchFamily="18" charset="0"/>
              </a:rPr>
              <a:t>Query 4: </a:t>
            </a:r>
            <a:r>
              <a:rPr lang="en-US" sz="2000" b="1" u="sng" dirty="0">
                <a:solidFill>
                  <a:srgbClr val="0070C0"/>
                </a:solidFill>
                <a:latin typeface="Times New Roman" panose="02020603050405020304" pitchFamily="18" charset="0"/>
                <a:cs typeface="Times New Roman" panose="02020603050405020304" pitchFamily="18" charset="0"/>
              </a:rPr>
              <a:t>Visualization  Look</a:t>
            </a:r>
            <a:r>
              <a:rPr lang="en-US" sz="2000" b="1" u="sng" kern="1200" dirty="0">
                <a:solidFill>
                  <a:srgbClr val="0070C0"/>
                </a:solidFill>
                <a:effectLst/>
                <a:latin typeface="Times New Roman" panose="02020603050405020304" pitchFamily="18" charset="0"/>
                <a:cs typeface="Times New Roman" panose="02020603050405020304" pitchFamily="18" charset="0"/>
              </a:rPr>
              <a:t> for Top-Selling Car Models</a:t>
            </a:r>
            <a:br>
              <a:rPr lang="en-US" sz="2000" u="sng" kern="1200" dirty="0">
                <a:solidFill>
                  <a:srgbClr val="0070C0"/>
                </a:solidFill>
                <a:effectLst/>
                <a:latin typeface="Times New Roman" panose="02020603050405020304" pitchFamily="18" charset="0"/>
                <a:cs typeface="Times New Roman" panose="02020603050405020304" pitchFamily="18" charset="0"/>
              </a:rPr>
            </a:br>
            <a:endParaRPr lang="en-US" sz="2000" dirty="0"/>
          </a:p>
        </p:txBody>
      </p:sp>
      <p:pic>
        <p:nvPicPr>
          <p:cNvPr id="5" name="Picture 4">
            <a:extLst>
              <a:ext uri="{FF2B5EF4-FFF2-40B4-BE49-F238E27FC236}">
                <a16:creationId xmlns:a16="http://schemas.microsoft.com/office/drawing/2014/main" id="{39D9973E-C62C-1DEE-FBD0-BB92E243DEBF}"/>
              </a:ext>
            </a:extLst>
          </p:cNvPr>
          <p:cNvPicPr>
            <a:picLocks noChangeAspect="1"/>
          </p:cNvPicPr>
          <p:nvPr/>
        </p:nvPicPr>
        <p:blipFill>
          <a:blip r:embed="rId2"/>
          <a:stretch>
            <a:fillRect/>
          </a:stretch>
        </p:blipFill>
        <p:spPr>
          <a:xfrm>
            <a:off x="978503" y="1234898"/>
            <a:ext cx="9216588" cy="4976959"/>
          </a:xfrm>
          <a:prstGeom prst="rect">
            <a:avLst/>
          </a:prstGeom>
          <a:noFill/>
        </p:spPr>
      </p:pic>
    </p:spTree>
    <p:extLst>
      <p:ext uri="{BB962C8B-B14F-4D97-AF65-F5344CB8AC3E}">
        <p14:creationId xmlns:p14="http://schemas.microsoft.com/office/powerpoint/2010/main" val="3434842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43"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46"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50"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Content Placeholder 9" descr="A screenshot of a calendar&#10;&#10;Description automatically generated">
            <a:extLst>
              <a:ext uri="{FF2B5EF4-FFF2-40B4-BE49-F238E27FC236}">
                <a16:creationId xmlns:a16="http://schemas.microsoft.com/office/drawing/2014/main" id="{840E8040-A39D-6A7D-CDC8-263B4D131976}"/>
              </a:ext>
            </a:extLst>
          </p:cNvPr>
          <p:cNvPicPr>
            <a:picLocks noGrp="1" noChangeAspect="1"/>
          </p:cNvPicPr>
          <p:nvPr>
            <p:ph sz="quarter" idx="4"/>
          </p:nvPr>
        </p:nvPicPr>
        <p:blipFill>
          <a:blip r:embed="rId2"/>
          <a:stretch>
            <a:fillRect/>
          </a:stretch>
        </p:blipFill>
        <p:spPr>
          <a:xfrm>
            <a:off x="6688578" y="3727627"/>
            <a:ext cx="4358797" cy="1444630"/>
          </a:xfrm>
          <a:prstGeom prst="rect">
            <a:avLst/>
          </a:prstGeom>
        </p:spPr>
      </p:pic>
      <p:pic>
        <p:nvPicPr>
          <p:cNvPr id="11" name="Content Placeholder 10" descr="A screenshot of a computer&#10;&#10;Description automatically generated">
            <a:extLst>
              <a:ext uri="{FF2B5EF4-FFF2-40B4-BE49-F238E27FC236}">
                <a16:creationId xmlns:a16="http://schemas.microsoft.com/office/drawing/2014/main" id="{9BB5503D-6EF3-6896-5D59-A05412AD7E68}"/>
              </a:ext>
            </a:extLst>
          </p:cNvPr>
          <p:cNvPicPr>
            <a:picLocks noGrp="1" noChangeAspect="1"/>
          </p:cNvPicPr>
          <p:nvPr>
            <p:ph sz="half" idx="2"/>
          </p:nvPr>
        </p:nvPicPr>
        <p:blipFill>
          <a:blip r:embed="rId3"/>
          <a:stretch>
            <a:fillRect/>
          </a:stretch>
        </p:blipFill>
        <p:spPr>
          <a:xfrm>
            <a:off x="6684927" y="1573053"/>
            <a:ext cx="4358797" cy="803956"/>
          </a:xfrm>
          <a:prstGeom prst="rect">
            <a:avLst/>
          </a:prstGeom>
        </p:spPr>
      </p:pic>
      <p:grpSp>
        <p:nvGrpSpPr>
          <p:cNvPr id="53" name="Group 52">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54" name="Freeform: Shape 53">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itle 4">
            <a:extLst>
              <a:ext uri="{FF2B5EF4-FFF2-40B4-BE49-F238E27FC236}">
                <a16:creationId xmlns:a16="http://schemas.microsoft.com/office/drawing/2014/main" id="{0F342099-0103-382C-986C-FB8C5D7AA954}"/>
              </a:ext>
            </a:extLst>
          </p:cNvPr>
          <p:cNvSpPr>
            <a:spLocks noGrp="1"/>
          </p:cNvSpPr>
          <p:nvPr>
            <p:ph type="title"/>
          </p:nvPr>
        </p:nvSpPr>
        <p:spPr>
          <a:xfrm>
            <a:off x="1014985" y="819015"/>
            <a:ext cx="5392454" cy="2754480"/>
          </a:xfrm>
        </p:spPr>
        <p:txBody>
          <a:bodyPr vert="horz" lIns="91440" tIns="45720" rIns="91440" bIns="45720" rtlCol="0" anchor="b">
            <a:normAutofit/>
          </a:bodyPr>
          <a:lstStyle/>
          <a:p>
            <a:r>
              <a:rPr lang="en-US" sz="4800" u="sng" dirty="0">
                <a:solidFill>
                  <a:schemeClr val="bg1"/>
                </a:solidFill>
                <a:effectLst/>
              </a:rPr>
              <a:t>Query 5: Sales Breakdown by Car Year</a:t>
            </a:r>
            <a:br>
              <a:rPr lang="en-US" sz="4800" dirty="0">
                <a:solidFill>
                  <a:schemeClr val="bg1"/>
                </a:solidFill>
                <a:effectLst/>
              </a:rPr>
            </a:br>
            <a:endParaRPr lang="en-US" sz="4800" dirty="0">
              <a:solidFill>
                <a:schemeClr val="bg1"/>
              </a:solidFill>
            </a:endParaRPr>
          </a:p>
        </p:txBody>
      </p:sp>
      <p:sp>
        <p:nvSpPr>
          <p:cNvPr id="6" name="Text Placeholder 5">
            <a:extLst>
              <a:ext uri="{FF2B5EF4-FFF2-40B4-BE49-F238E27FC236}">
                <a16:creationId xmlns:a16="http://schemas.microsoft.com/office/drawing/2014/main" id="{F21F1B4F-80CA-C75C-673D-3DB05BA85594}"/>
              </a:ext>
            </a:extLst>
          </p:cNvPr>
          <p:cNvSpPr>
            <a:spLocks noGrp="1"/>
          </p:cNvSpPr>
          <p:nvPr>
            <p:ph type="body" idx="1"/>
          </p:nvPr>
        </p:nvSpPr>
        <p:spPr>
          <a:xfrm>
            <a:off x="1014985" y="3627219"/>
            <a:ext cx="5392454" cy="2411765"/>
          </a:xfrm>
        </p:spPr>
        <p:txBody>
          <a:bodyPr vert="horz" lIns="91440" tIns="45720" rIns="91440" bIns="45720" rtlCol="0" anchor="t">
            <a:normAutofit/>
          </a:bodyPr>
          <a:lstStyle/>
          <a:p>
            <a:pPr indent="-228600">
              <a:buFont typeface="Arial" panose="020B0604020202020204" pitchFamily="34" charset="0"/>
              <a:buChar char="•"/>
            </a:pPr>
            <a:r>
              <a:rPr lang="en-US" sz="1300" b="0">
                <a:solidFill>
                  <a:schemeClr val="bg1"/>
                </a:solidFill>
              </a:rPr>
              <a:t>Trends in the proportional demand for new vs used cars may be seen by breaking down sales performance by model year. The sales contribution of each vehicle age segment may be calculated by grouping sales data by model year and adding the total selling price per group. Because they are more expensive, brand-new model year cars may get the greatest overall sales revenue, according to the comparison. Alternatively, if the pricing differential outweighs the volume advantages from new automobiles, secondhand autos provide more profit overall. In order to maximize financial expenditures against proven sales demand throughout the age spectrum, trade-in offers, pre-owned vehicle acquisition at auction, and the purchase of new model year inventory are guided by an understanding of vehicle age preferences, and model-year. </a:t>
            </a:r>
          </a:p>
        </p:txBody>
      </p:sp>
      <p:sp>
        <p:nvSpPr>
          <p:cNvPr id="4" name="TextBox 3">
            <a:extLst>
              <a:ext uri="{FF2B5EF4-FFF2-40B4-BE49-F238E27FC236}">
                <a16:creationId xmlns:a16="http://schemas.microsoft.com/office/drawing/2014/main" id="{C2F861C5-4CBE-5864-04C3-9C013956F281}"/>
              </a:ext>
            </a:extLst>
          </p:cNvPr>
          <p:cNvSpPr txBox="1"/>
          <p:nvPr/>
        </p:nvSpPr>
        <p:spPr>
          <a:xfrm>
            <a:off x="6601154" y="3347218"/>
            <a:ext cx="6096000" cy="369332"/>
          </a:xfrm>
          <a:prstGeom prst="rect">
            <a:avLst/>
          </a:prstGeom>
          <a:noFill/>
        </p:spPr>
        <p:txBody>
          <a:bodyPr wrap="square">
            <a:spAutoFit/>
          </a:bodyPr>
          <a:lstStyle/>
          <a:p>
            <a:r>
              <a:rPr lang="en-US" b="1" dirty="0">
                <a:solidFill>
                  <a:schemeClr val="bg1"/>
                </a:solidFill>
                <a:latin typeface="Agency FB" panose="020B0503020202020204" pitchFamily="34" charset="0"/>
              </a:rPr>
              <a:t>Result:</a:t>
            </a:r>
          </a:p>
        </p:txBody>
      </p:sp>
    </p:spTree>
    <p:extLst>
      <p:ext uri="{BB962C8B-B14F-4D97-AF65-F5344CB8AC3E}">
        <p14:creationId xmlns:p14="http://schemas.microsoft.com/office/powerpoint/2010/main" val="367676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3" name="Rectangle 1062">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4" name="Rectangle 106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26" name="Picture 2" descr="A black sports car parked in a tunnel&#10;&#10;Description automatically generated">
            <a:extLst>
              <a:ext uri="{FF2B5EF4-FFF2-40B4-BE49-F238E27FC236}">
                <a16:creationId xmlns:a16="http://schemas.microsoft.com/office/drawing/2014/main" id="{E577ED31-F78C-209F-F79D-82A18C02989E}"/>
              </a:ext>
            </a:extLst>
          </p:cNvPr>
          <p:cNvPicPr>
            <a:picLocks noGrp="1" noChangeAspect="1" noChangeArrowheads="1"/>
          </p:cNvPicPr>
          <p:nvPr>
            <p:ph idx="1"/>
          </p:nvPr>
        </p:nvPicPr>
        <p:blipFill rotWithShape="1">
          <a:blip r:embed="rId2">
            <a:alphaModFix amt="60000"/>
            <a:extLst>
              <a:ext uri="{28A0092B-C50C-407E-A947-70E740481C1C}">
                <a14:useLocalDpi xmlns:a14="http://schemas.microsoft.com/office/drawing/2010/main" val="0"/>
              </a:ext>
            </a:extLst>
          </a:blip>
          <a:src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Title 4">
            <a:extLst>
              <a:ext uri="{FF2B5EF4-FFF2-40B4-BE49-F238E27FC236}">
                <a16:creationId xmlns:a16="http://schemas.microsoft.com/office/drawing/2014/main" id="{3DC25A35-DBDB-45DB-6B7C-AB4253949A55}"/>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sz="4400" b="0" i="0" u="sng">
                <a:solidFill>
                  <a:srgbClr val="FFFFFF"/>
                </a:solidFill>
                <a:effectLst/>
              </a:rPr>
              <a:t>Harvesting, Storing &amp; Retrieving Data Adta - 5240</a:t>
            </a:r>
            <a:endParaRPr lang="en-US" sz="4400" u="sng">
              <a:solidFill>
                <a:srgbClr val="FFFFFF"/>
              </a:solidFill>
            </a:endParaRPr>
          </a:p>
        </p:txBody>
      </p:sp>
      <p:sp>
        <p:nvSpPr>
          <p:cNvPr id="1041" name="Text Placeholder 6">
            <a:extLst>
              <a:ext uri="{FF2B5EF4-FFF2-40B4-BE49-F238E27FC236}">
                <a16:creationId xmlns:a16="http://schemas.microsoft.com/office/drawing/2014/main" id="{5F84D99D-E818-9FBF-5AB6-84A6590D9C60}"/>
              </a:ext>
            </a:extLst>
          </p:cNvPr>
          <p:cNvSpPr>
            <a:spLocks noGrp="1"/>
          </p:cNvSpPr>
          <p:nvPr>
            <p:ph type="body" sz="half" idx="2"/>
          </p:nvPr>
        </p:nvSpPr>
        <p:spPr>
          <a:xfrm>
            <a:off x="1198181" y="2957665"/>
            <a:ext cx="9792471" cy="3171423"/>
          </a:xfrm>
        </p:spPr>
        <p:txBody>
          <a:bodyPr vert="horz" lIns="91440" tIns="45720" rIns="91440" bIns="45720" rtlCol="0">
            <a:normAutofit/>
          </a:bodyPr>
          <a:lstStyle/>
          <a:p>
            <a:pPr indent="-228600">
              <a:buFont typeface="Arial" panose="020B0604020202020204" pitchFamily="34" charset="0"/>
              <a:buChar char="•"/>
            </a:pPr>
            <a:r>
              <a:rPr lang="en-US" sz="2000" b="1" i="0" u="sng" dirty="0">
                <a:solidFill>
                  <a:schemeClr val="bg2"/>
                </a:solidFill>
                <a:effectLst/>
              </a:rPr>
              <a:t>TEAM MEMBERS:</a:t>
            </a:r>
          </a:p>
          <a:p>
            <a:pPr indent="-228600">
              <a:buFont typeface="Arial" panose="020B0604020202020204" pitchFamily="34" charset="0"/>
              <a:buChar char="•"/>
            </a:pPr>
            <a:endParaRPr lang="en-US" sz="2000" b="1" i="0" u="sng" dirty="0">
              <a:solidFill>
                <a:schemeClr val="bg2"/>
              </a:solidFill>
              <a:effectLst/>
            </a:endParaRPr>
          </a:p>
          <a:p>
            <a:pPr marL="342900" indent="-228600">
              <a:buFont typeface="Arial" panose="020B0604020202020204" pitchFamily="34" charset="0"/>
              <a:buChar char="•"/>
            </a:pPr>
            <a:r>
              <a:rPr lang="en-US" sz="2000" b="1" i="0" dirty="0">
                <a:solidFill>
                  <a:schemeClr val="bg2"/>
                </a:solidFill>
                <a:effectLst/>
              </a:rPr>
              <a:t> Nishith Reddy </a:t>
            </a:r>
            <a:r>
              <a:rPr lang="en-US" sz="2000" b="1" i="0" dirty="0" err="1">
                <a:solidFill>
                  <a:schemeClr val="bg2"/>
                </a:solidFill>
                <a:effectLst/>
              </a:rPr>
              <a:t>Mannuru</a:t>
            </a:r>
            <a:r>
              <a:rPr lang="en-US" sz="2000" b="1" i="0" dirty="0">
                <a:solidFill>
                  <a:schemeClr val="bg2"/>
                </a:solidFill>
                <a:effectLst/>
              </a:rPr>
              <a:t> – 11467417</a:t>
            </a:r>
          </a:p>
          <a:p>
            <a:pPr marL="342900" indent="-228600">
              <a:buFont typeface="Arial" panose="020B0604020202020204" pitchFamily="34" charset="0"/>
              <a:buChar char="•"/>
            </a:pPr>
            <a:r>
              <a:rPr lang="en-US" sz="2000" b="1" i="0" dirty="0">
                <a:solidFill>
                  <a:schemeClr val="bg2"/>
                </a:solidFill>
                <a:effectLst/>
              </a:rPr>
              <a:t>Adnan Shareef – 11643287</a:t>
            </a:r>
          </a:p>
          <a:p>
            <a:pPr marL="342900" indent="-228600">
              <a:buFont typeface="Arial" panose="020B0604020202020204" pitchFamily="34" charset="0"/>
              <a:buChar char="•"/>
            </a:pPr>
            <a:r>
              <a:rPr lang="en-US" sz="2000" b="1" i="0" dirty="0">
                <a:solidFill>
                  <a:schemeClr val="bg2"/>
                </a:solidFill>
                <a:effectLst/>
              </a:rPr>
              <a:t>Praveen Reddy </a:t>
            </a:r>
            <a:r>
              <a:rPr lang="en-US" sz="2000" b="1" i="0" dirty="0" err="1">
                <a:solidFill>
                  <a:schemeClr val="bg2"/>
                </a:solidFill>
                <a:effectLst/>
              </a:rPr>
              <a:t>Kadasani</a:t>
            </a:r>
            <a:r>
              <a:rPr lang="en-US" sz="2000" b="1" i="0" dirty="0">
                <a:solidFill>
                  <a:schemeClr val="bg2"/>
                </a:solidFill>
                <a:effectLst/>
              </a:rPr>
              <a:t> – 11597360</a:t>
            </a:r>
          </a:p>
          <a:p>
            <a:pPr marL="342900" indent="-228600">
              <a:buFont typeface="Arial" panose="020B0604020202020204" pitchFamily="34" charset="0"/>
              <a:buChar char="•"/>
            </a:pPr>
            <a:r>
              <a:rPr lang="en-US" sz="2000" b="1" i="0" dirty="0" err="1">
                <a:solidFill>
                  <a:schemeClr val="bg2"/>
                </a:solidFill>
                <a:effectLst/>
              </a:rPr>
              <a:t>Aseef</a:t>
            </a:r>
            <a:r>
              <a:rPr lang="en-US" sz="2000" b="1" i="0" dirty="0">
                <a:solidFill>
                  <a:schemeClr val="bg2"/>
                </a:solidFill>
                <a:effectLst/>
              </a:rPr>
              <a:t> Basha Shaik – 11601530</a:t>
            </a:r>
          </a:p>
          <a:p>
            <a:pPr marL="342900" indent="-228600">
              <a:buFont typeface="Arial" panose="020B0604020202020204" pitchFamily="34" charset="0"/>
              <a:buChar char="•"/>
            </a:pPr>
            <a:r>
              <a:rPr lang="en-US" sz="2000" b="1" i="0" dirty="0">
                <a:solidFill>
                  <a:schemeClr val="bg2"/>
                </a:solidFill>
                <a:effectLst/>
              </a:rPr>
              <a:t>Yog Chaudhary – 11727095</a:t>
            </a:r>
            <a:br>
              <a:rPr lang="en-US" sz="2000" dirty="0">
                <a:solidFill>
                  <a:srgbClr val="FFFFFF"/>
                </a:solidFill>
              </a:rPr>
            </a:br>
            <a:endParaRPr lang="en-US" sz="2000" dirty="0">
              <a:solidFill>
                <a:srgbClr val="FFFFFF"/>
              </a:solidFill>
            </a:endParaRPr>
          </a:p>
        </p:txBody>
      </p:sp>
    </p:spTree>
    <p:extLst>
      <p:ext uri="{BB962C8B-B14F-4D97-AF65-F5344CB8AC3E}">
        <p14:creationId xmlns:p14="http://schemas.microsoft.com/office/powerpoint/2010/main" val="802283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4A900A7B-1C33-4B3B-FBAD-C7FE749066B6}"/>
              </a:ext>
            </a:extLst>
          </p:cNvPr>
          <p:cNvSpPr>
            <a:spLocks noGrp="1"/>
          </p:cNvSpPr>
          <p:nvPr>
            <p:ph type="body" sz="half" idx="2"/>
          </p:nvPr>
        </p:nvSpPr>
        <p:spPr>
          <a:xfrm>
            <a:off x="-1" y="560029"/>
            <a:ext cx="7071360" cy="3908586"/>
          </a:xfrm>
        </p:spPr>
        <p:txBody>
          <a:bodyPr vert="horz" lIns="91440" tIns="45720" rIns="91440" bIns="45720" rtlCol="0">
            <a:normAutofit/>
          </a:bodyPr>
          <a:lstStyle/>
          <a:p>
            <a:pPr indent="-228600">
              <a:buFont typeface="Arial" panose="020B0604020202020204" pitchFamily="34" charset="0"/>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Query 5: </a:t>
            </a:r>
            <a:r>
              <a:rPr lang="en-US" sz="2000" b="1" u="sng" dirty="0">
                <a:solidFill>
                  <a:srgbClr val="0070C0"/>
                </a:solidFill>
                <a:latin typeface="Times New Roman" panose="02020603050405020304" pitchFamily="18" charset="0"/>
                <a:cs typeface="Times New Roman" panose="02020603050405020304" pitchFamily="18" charset="0"/>
              </a:rPr>
              <a:t>Visualization  Look</a:t>
            </a:r>
            <a:r>
              <a:rPr lang="en-US" sz="2000" b="1" u="sng" kern="1200" dirty="0">
                <a:solidFill>
                  <a:srgbClr val="0070C0"/>
                </a:solidFill>
                <a:effectLst/>
                <a:latin typeface="Times New Roman" panose="02020603050405020304" pitchFamily="18" charset="0"/>
                <a:cs typeface="Times New Roman" panose="02020603050405020304" pitchFamily="18" charset="0"/>
              </a:rPr>
              <a:t>  </a:t>
            </a:r>
            <a:r>
              <a:rPr lang="en-US" sz="2000" b="1"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Sales Breakdown by Car Year</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p>
        </p:txBody>
      </p:sp>
      <p:pic>
        <p:nvPicPr>
          <p:cNvPr id="5" name="Picture 4">
            <a:extLst>
              <a:ext uri="{FF2B5EF4-FFF2-40B4-BE49-F238E27FC236}">
                <a16:creationId xmlns:a16="http://schemas.microsoft.com/office/drawing/2014/main" id="{DE7FA8FD-6334-A10B-3134-CA567AF5C5F0}"/>
              </a:ext>
            </a:extLst>
          </p:cNvPr>
          <p:cNvPicPr>
            <a:picLocks noChangeAspect="1"/>
          </p:cNvPicPr>
          <p:nvPr/>
        </p:nvPicPr>
        <p:blipFill>
          <a:blip r:embed="rId2"/>
          <a:stretch>
            <a:fillRect/>
          </a:stretch>
        </p:blipFill>
        <p:spPr>
          <a:xfrm>
            <a:off x="987779" y="1097280"/>
            <a:ext cx="10216441" cy="5516880"/>
          </a:xfrm>
          <a:prstGeom prst="rect">
            <a:avLst/>
          </a:prstGeom>
          <a:noFill/>
        </p:spPr>
      </p:pic>
    </p:spTree>
    <p:extLst>
      <p:ext uri="{BB962C8B-B14F-4D97-AF65-F5344CB8AC3E}">
        <p14:creationId xmlns:p14="http://schemas.microsoft.com/office/powerpoint/2010/main" val="406714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517B86-6D94-6389-46D6-FA43EEA0403B}"/>
              </a:ext>
            </a:extLst>
          </p:cNvPr>
          <p:cNvSpPr>
            <a:spLocks noGrp="1"/>
          </p:cNvSpPr>
          <p:nvPr>
            <p:ph type="title"/>
          </p:nvPr>
        </p:nvSpPr>
        <p:spPr>
          <a:xfrm>
            <a:off x="5232400" y="513184"/>
            <a:ext cx="6140449" cy="998375"/>
          </a:xfrm>
        </p:spPr>
        <p:txBody>
          <a:bodyPr vert="horz" lIns="91440" tIns="45720" rIns="91440" bIns="45720" rtlCol="0" anchor="t">
            <a:noAutofit/>
          </a:bodyPr>
          <a:lstStyle/>
          <a:p>
            <a:pPr marL="0" marR="0">
              <a:spcAft>
                <a:spcPts val="800"/>
              </a:spcAft>
            </a:pPr>
            <a:r>
              <a:rPr lang="en-US" sz="3200" b="1" u="sng" dirty="0">
                <a:solidFill>
                  <a:srgbClr val="00B0F0"/>
                </a:solidFill>
                <a:effectLst/>
                <a:latin typeface="Times New Roman" panose="02020603050405020304" pitchFamily="18" charset="0"/>
                <a:cs typeface="Times New Roman" panose="02020603050405020304" pitchFamily="18" charset="0"/>
              </a:rPr>
              <a:t> </a:t>
            </a:r>
            <a:br>
              <a:rPr lang="en-US" sz="3200" b="1" u="sng" dirty="0">
                <a:solidFill>
                  <a:srgbClr val="00B0F0"/>
                </a:solidFill>
                <a:effectLst/>
                <a:latin typeface="Times New Roman" panose="02020603050405020304" pitchFamily="18" charset="0"/>
                <a:cs typeface="Times New Roman" panose="02020603050405020304" pitchFamily="18" charset="0"/>
              </a:rPr>
            </a:br>
            <a:r>
              <a:rPr lang="en-US" sz="3200" b="1" u="sng" dirty="0">
                <a:solidFill>
                  <a:srgbClr val="00B0F0"/>
                </a:solidFill>
                <a:effectLst/>
                <a:latin typeface="Times New Roman" panose="02020603050405020304" pitchFamily="18" charset="0"/>
                <a:cs typeface="Times New Roman" panose="02020603050405020304" pitchFamily="18" charset="0"/>
              </a:rPr>
              <a:t>Query 6: Customer Loyalty</a:t>
            </a:r>
            <a:br>
              <a:rPr lang="en-US" sz="3200" b="1" u="sng" dirty="0">
                <a:solidFill>
                  <a:srgbClr val="00B0F0"/>
                </a:solidFill>
                <a:effectLst/>
                <a:latin typeface="Times New Roman" panose="02020603050405020304" pitchFamily="18" charset="0"/>
                <a:cs typeface="Times New Roman" panose="02020603050405020304" pitchFamily="18" charset="0"/>
              </a:rPr>
            </a:br>
            <a:endParaRPr lang="en-US" sz="3200" b="1" u="sng" dirty="0">
              <a:solidFill>
                <a:srgbClr val="00B0F0"/>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A18E8AF0-57F3-4E67-AB90-C8DAC7135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3" name="Group 22">
              <a:extLst>
                <a:ext uri="{FF2B5EF4-FFF2-40B4-BE49-F238E27FC236}">
                  <a16:creationId xmlns:a16="http://schemas.microsoft.com/office/drawing/2014/main" id="{CD060FA9-04BB-4F42-A882-4448179566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1" name="Freeform: Shape 30">
                <a:extLst>
                  <a:ext uri="{FF2B5EF4-FFF2-40B4-BE49-F238E27FC236}">
                    <a16:creationId xmlns:a16="http://schemas.microsoft.com/office/drawing/2014/main" id="{2499CE50-F6DF-42D1-A1DF-2E014ABF3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5EF919B7-6C5A-40BB-9604-805D6785E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4" name="Group 23">
              <a:extLst>
                <a:ext uri="{FF2B5EF4-FFF2-40B4-BE49-F238E27FC236}">
                  <a16:creationId xmlns:a16="http://schemas.microsoft.com/office/drawing/2014/main" id="{CD2C7F27-09E2-43E0-B571-E95E511F126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24">
                <a:extLst>
                  <a:ext uri="{FF2B5EF4-FFF2-40B4-BE49-F238E27FC236}">
                    <a16:creationId xmlns:a16="http://schemas.microsoft.com/office/drawing/2014/main" id="{1A7830C9-FC12-40AB-BF67-9B212AB8F3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9" name="Freeform: Shape 28">
                  <a:extLst>
                    <a:ext uri="{FF2B5EF4-FFF2-40B4-BE49-F238E27FC236}">
                      <a16:creationId xmlns:a16="http://schemas.microsoft.com/office/drawing/2014/main" id="{E5A4A589-E9CA-41F2-A18C-FFC863E70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E6DFDE1C-EF51-49D2-BA0A-86FBD87F10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1F4C4AFE-70BD-4430-9072-3280C18D67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7" name="Freeform: Shape 26">
                  <a:extLst>
                    <a:ext uri="{FF2B5EF4-FFF2-40B4-BE49-F238E27FC236}">
                      <a16:creationId xmlns:a16="http://schemas.microsoft.com/office/drawing/2014/main" id="{C5CE4030-5E8F-4B4E-AA83-2CCC3E788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80757DC5-5894-4F54-9EB2-2575295701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pic>
        <p:nvPicPr>
          <p:cNvPr id="8" name="Content Placeholder 7" descr="A screenshot of a table&#10;&#10;Description automatically generated">
            <a:extLst>
              <a:ext uri="{FF2B5EF4-FFF2-40B4-BE49-F238E27FC236}">
                <a16:creationId xmlns:a16="http://schemas.microsoft.com/office/drawing/2014/main" id="{11001414-8003-BE1C-9813-3C2C63AA9C31}"/>
              </a:ext>
            </a:extLst>
          </p:cNvPr>
          <p:cNvPicPr>
            <a:picLocks noGrp="1" noChangeAspect="1"/>
          </p:cNvPicPr>
          <p:nvPr>
            <p:ph sz="half" idx="2"/>
          </p:nvPr>
        </p:nvPicPr>
        <p:blipFill>
          <a:blip r:embed="rId3"/>
          <a:stretch>
            <a:fillRect/>
          </a:stretch>
        </p:blipFill>
        <p:spPr>
          <a:xfrm>
            <a:off x="363771" y="3456991"/>
            <a:ext cx="2920481" cy="2800868"/>
          </a:xfrm>
          <a:prstGeom prst="rect">
            <a:avLst/>
          </a:prstGeom>
        </p:spPr>
      </p:pic>
      <p:sp>
        <p:nvSpPr>
          <p:cNvPr id="3" name="Text Placeholder 2">
            <a:extLst>
              <a:ext uri="{FF2B5EF4-FFF2-40B4-BE49-F238E27FC236}">
                <a16:creationId xmlns:a16="http://schemas.microsoft.com/office/drawing/2014/main" id="{CCA71B3A-DCB3-0161-31D1-449752F6DE8D}"/>
              </a:ext>
            </a:extLst>
          </p:cNvPr>
          <p:cNvSpPr>
            <a:spLocks noGrp="1"/>
          </p:cNvSpPr>
          <p:nvPr>
            <p:ph type="body" idx="1"/>
          </p:nvPr>
        </p:nvSpPr>
        <p:spPr>
          <a:xfrm>
            <a:off x="5232401" y="1726163"/>
            <a:ext cx="6140449" cy="3461657"/>
          </a:xfrm>
        </p:spPr>
        <p:txBody>
          <a:bodyPr vert="horz" lIns="91440" tIns="45720" rIns="91440" bIns="45720" rtlCol="0">
            <a:normAutofit/>
          </a:bodyPr>
          <a:lstStyle/>
          <a:p>
            <a:pPr indent="-228600">
              <a:buFont typeface="Arial" panose="020B0604020202020204" pitchFamily="34" charset="0"/>
              <a:buChar char="•"/>
            </a:pPr>
            <a:r>
              <a:rPr lang="en-US" sz="2000" b="0" dirty="0">
                <a:solidFill>
                  <a:schemeClr val="bg1">
                    <a:alpha val="80000"/>
                  </a:schemeClr>
                </a:solidFill>
                <a:latin typeface="Times New Roman" panose="02020603050405020304" pitchFamily="18" charset="0"/>
                <a:cs typeface="Times New Roman" panose="02020603050405020304" pitchFamily="18" charset="0"/>
              </a:rPr>
              <a:t>Sales data analysis identifies devoted repeat customers by highlighting situations in which a single consumer has made many car purchases over time. These consumers probably have a positive ownership experience, continue to be brand loyal, or have continuing automotive demands. Knowing which of our top clients are most likely to come back enables us to design tailored loyalty programs with exclusive benefits for their ongoing support. Further retention strategies, such as trade-in bonuses and service discounts, may encourage more repeat business. </a:t>
            </a:r>
          </a:p>
        </p:txBody>
      </p:sp>
      <p:pic>
        <p:nvPicPr>
          <p:cNvPr id="9" name="Picture 8">
            <a:extLst>
              <a:ext uri="{FF2B5EF4-FFF2-40B4-BE49-F238E27FC236}">
                <a16:creationId xmlns:a16="http://schemas.microsoft.com/office/drawing/2014/main" id="{9DCBEA5C-E004-8F2E-1DAA-4DC9553ED4CA}"/>
              </a:ext>
            </a:extLst>
          </p:cNvPr>
          <p:cNvPicPr>
            <a:picLocks noChangeAspect="1"/>
          </p:cNvPicPr>
          <p:nvPr/>
        </p:nvPicPr>
        <p:blipFill>
          <a:blip r:embed="rId4"/>
          <a:stretch>
            <a:fillRect/>
          </a:stretch>
        </p:blipFill>
        <p:spPr>
          <a:xfrm>
            <a:off x="132080" y="485857"/>
            <a:ext cx="4128771" cy="828426"/>
          </a:xfrm>
          <a:prstGeom prst="rect">
            <a:avLst/>
          </a:prstGeom>
        </p:spPr>
      </p:pic>
      <p:sp>
        <p:nvSpPr>
          <p:cNvPr id="10" name="TextBox 9">
            <a:extLst>
              <a:ext uri="{FF2B5EF4-FFF2-40B4-BE49-F238E27FC236}">
                <a16:creationId xmlns:a16="http://schemas.microsoft.com/office/drawing/2014/main" id="{BB68EF98-7075-1FD6-B9EC-FACB919C404F}"/>
              </a:ext>
            </a:extLst>
          </p:cNvPr>
          <p:cNvSpPr txBox="1"/>
          <p:nvPr/>
        </p:nvSpPr>
        <p:spPr>
          <a:xfrm>
            <a:off x="363771" y="3031677"/>
            <a:ext cx="1124026" cy="369332"/>
          </a:xfrm>
          <a:prstGeom prst="rect">
            <a:avLst/>
          </a:prstGeom>
          <a:noFill/>
        </p:spPr>
        <p:txBody>
          <a:bodyPr wrap="none" rtlCol="0">
            <a:spAutoFit/>
          </a:bodyPr>
          <a:lstStyle/>
          <a:p>
            <a:r>
              <a:rPr lang="en-US" dirty="0">
                <a:solidFill>
                  <a:schemeClr val="bg1"/>
                </a:solidFill>
                <a:latin typeface="Algerian" panose="04020705040A02060702" pitchFamily="82" charset="0"/>
              </a:rPr>
              <a:t>Result:</a:t>
            </a:r>
            <a:r>
              <a:rPr lang="en-US" dirty="0">
                <a:latin typeface="Algerian" panose="04020705040A02060702" pitchFamily="82" charset="0"/>
              </a:rPr>
              <a:t>:</a:t>
            </a:r>
          </a:p>
        </p:txBody>
      </p:sp>
    </p:spTree>
    <p:extLst>
      <p:ext uri="{BB962C8B-B14F-4D97-AF65-F5344CB8AC3E}">
        <p14:creationId xmlns:p14="http://schemas.microsoft.com/office/powerpoint/2010/main" val="3231110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E27D8F41-BBB9-1B26-47E1-44CB37EF4D94}"/>
              </a:ext>
            </a:extLst>
          </p:cNvPr>
          <p:cNvSpPr>
            <a:spLocks noGrp="1"/>
          </p:cNvSpPr>
          <p:nvPr>
            <p:ph type="body" sz="half" idx="2"/>
          </p:nvPr>
        </p:nvSpPr>
        <p:spPr>
          <a:xfrm>
            <a:off x="0" y="619760"/>
            <a:ext cx="6350000" cy="4609168"/>
          </a:xfrm>
        </p:spPr>
        <p:txBody>
          <a:bodyPr vert="horz" lIns="91440" tIns="45720" rIns="91440" bIns="45720" rtlCol="0">
            <a:normAutofit/>
          </a:bodyPr>
          <a:lstStyle/>
          <a:p>
            <a:pPr indent="-228600">
              <a:buFont typeface="Arial" panose="020B0604020202020204" pitchFamily="34" charset="0"/>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Query 6: </a:t>
            </a:r>
            <a:r>
              <a:rPr lang="en-US" sz="2000" b="1" u="sng" dirty="0">
                <a:solidFill>
                  <a:srgbClr val="0070C0"/>
                </a:solidFill>
                <a:latin typeface="Times New Roman" panose="02020603050405020304" pitchFamily="18" charset="0"/>
                <a:cs typeface="Times New Roman" panose="02020603050405020304" pitchFamily="18" charset="0"/>
              </a:rPr>
              <a:t>Visualization  Look for </a:t>
            </a:r>
            <a:r>
              <a:rPr lang="en-US" sz="2000" b="1"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Customer Loyalty</a:t>
            </a:r>
            <a:br>
              <a:rPr lang="en-US" sz="2000" b="1"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2000" dirty="0"/>
          </a:p>
        </p:txBody>
      </p:sp>
      <p:pic>
        <p:nvPicPr>
          <p:cNvPr id="5" name="Picture 4">
            <a:extLst>
              <a:ext uri="{FF2B5EF4-FFF2-40B4-BE49-F238E27FC236}">
                <a16:creationId xmlns:a16="http://schemas.microsoft.com/office/drawing/2014/main" id="{262A20B7-BC18-8B40-17CA-C397D713DEDE}"/>
              </a:ext>
            </a:extLst>
          </p:cNvPr>
          <p:cNvPicPr>
            <a:picLocks noChangeAspect="1"/>
          </p:cNvPicPr>
          <p:nvPr/>
        </p:nvPicPr>
        <p:blipFill>
          <a:blip r:embed="rId2"/>
          <a:stretch>
            <a:fillRect/>
          </a:stretch>
        </p:blipFill>
        <p:spPr>
          <a:xfrm>
            <a:off x="1288310" y="1334704"/>
            <a:ext cx="9615379" cy="5120190"/>
          </a:xfrm>
          <a:prstGeom prst="rect">
            <a:avLst/>
          </a:prstGeom>
          <a:noFill/>
        </p:spPr>
      </p:pic>
    </p:spTree>
    <p:extLst>
      <p:ext uri="{BB962C8B-B14F-4D97-AF65-F5344CB8AC3E}">
        <p14:creationId xmlns:p14="http://schemas.microsoft.com/office/powerpoint/2010/main" val="2624741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55C7CAAE-F949-285A-0F7F-AD8142893A24}"/>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sz="3400" b="1" u="sng">
                <a:effectLst/>
              </a:rPr>
              <a:t>Query 7: Car Make Popularity Over Time</a:t>
            </a:r>
            <a:br>
              <a:rPr lang="en-US" sz="3400" b="1" u="sng">
                <a:effectLst/>
              </a:rPr>
            </a:br>
            <a:endParaRPr lang="en-US" sz="3400" b="1" u="sng"/>
          </a:p>
        </p:txBody>
      </p:sp>
      <p:sp>
        <p:nvSpPr>
          <p:cNvPr id="3" name="Text Placeholder 2">
            <a:extLst>
              <a:ext uri="{FF2B5EF4-FFF2-40B4-BE49-F238E27FC236}">
                <a16:creationId xmlns:a16="http://schemas.microsoft.com/office/drawing/2014/main" id="{DBD52946-9726-067F-00F7-DCACD5B7C60F}"/>
              </a:ext>
            </a:extLst>
          </p:cNvPr>
          <p:cNvSpPr>
            <a:spLocks noGrp="1"/>
          </p:cNvSpPr>
          <p:nvPr>
            <p:ph type="body" idx="1"/>
          </p:nvPr>
        </p:nvSpPr>
        <p:spPr>
          <a:xfrm>
            <a:off x="838201" y="2623381"/>
            <a:ext cx="3888528" cy="3553581"/>
          </a:xfrm>
        </p:spPr>
        <p:txBody>
          <a:bodyPr vert="horz" lIns="91440" tIns="45720" rIns="91440" bIns="45720" rtlCol="0">
            <a:normAutofit/>
          </a:bodyPr>
          <a:lstStyle/>
          <a:p>
            <a:pPr indent="-228600">
              <a:buFont typeface="Arial" panose="020B0604020202020204" pitchFamily="34" charset="0"/>
              <a:buChar char="•"/>
            </a:pPr>
            <a:r>
              <a:rPr lang="en-US" sz="1400" b="0"/>
              <a:t>Future decision-making and strategy adjustments are guided by tracking customer preference shifts for vehicles over time. After extracting the automobile make and year from the sale date, the query puts all sales records together. This data format allows for the yearly analysis of make-level demand. Finding a pattern of strong sales reinforces the need for dealers to continue building connections with their manufacturers and receiving incentives. When operations are adjusted in response to fluctuations in consumer preferences, showroom inventory, technician training, manufacturer relationships, and sales initiatives are all in line with the dynamically changing market conditions that drive sales growth.</a:t>
            </a:r>
          </a:p>
        </p:txBody>
      </p:sp>
      <p:pic>
        <p:nvPicPr>
          <p:cNvPr id="8" name="Content Placeholder 7" descr="A screenshot of a computer&#10;&#10;Description automatically generated">
            <a:extLst>
              <a:ext uri="{FF2B5EF4-FFF2-40B4-BE49-F238E27FC236}">
                <a16:creationId xmlns:a16="http://schemas.microsoft.com/office/drawing/2014/main" id="{FB324583-9928-7D31-AC57-13FEF10BF844}"/>
              </a:ext>
            </a:extLst>
          </p:cNvPr>
          <p:cNvPicPr>
            <a:picLocks noGrp="1" noChangeAspect="1"/>
          </p:cNvPicPr>
          <p:nvPr>
            <p:ph sz="half" idx="2"/>
          </p:nvPr>
        </p:nvPicPr>
        <p:blipFill>
          <a:blip r:embed="rId2"/>
          <a:stretch>
            <a:fillRect/>
          </a:stretch>
        </p:blipFill>
        <p:spPr>
          <a:xfrm>
            <a:off x="7200404" y="2869537"/>
            <a:ext cx="4491887" cy="2459308"/>
          </a:xfrm>
          <a:prstGeom prst="rect">
            <a:avLst/>
          </a:prstGeom>
        </p:spPr>
      </p:pic>
      <p:pic>
        <p:nvPicPr>
          <p:cNvPr id="7" name="Content Placeholder 6" descr="A close-up of a website&#10;&#10;Description automatically generated">
            <a:extLst>
              <a:ext uri="{FF2B5EF4-FFF2-40B4-BE49-F238E27FC236}">
                <a16:creationId xmlns:a16="http://schemas.microsoft.com/office/drawing/2014/main" id="{77A7021D-43A5-C3A0-7EBD-261D90FBB4A7}"/>
              </a:ext>
            </a:extLst>
          </p:cNvPr>
          <p:cNvPicPr>
            <a:picLocks noGrp="1" noChangeAspect="1"/>
          </p:cNvPicPr>
          <p:nvPr>
            <p:ph sz="quarter" idx="4"/>
          </p:nvPr>
        </p:nvPicPr>
        <p:blipFill>
          <a:blip r:embed="rId3"/>
          <a:stretch>
            <a:fillRect/>
          </a:stretch>
        </p:blipFill>
        <p:spPr>
          <a:xfrm>
            <a:off x="6305383" y="969692"/>
            <a:ext cx="5813464" cy="930153"/>
          </a:xfrm>
          <a:prstGeom prst="rect">
            <a:avLst/>
          </a:prstGeom>
        </p:spPr>
      </p:pic>
      <p:sp>
        <p:nvSpPr>
          <p:cNvPr id="4" name="TextBox 3">
            <a:extLst>
              <a:ext uri="{FF2B5EF4-FFF2-40B4-BE49-F238E27FC236}">
                <a16:creationId xmlns:a16="http://schemas.microsoft.com/office/drawing/2014/main" id="{234358ED-784A-C711-71E0-906AE4849B8E}"/>
              </a:ext>
            </a:extLst>
          </p:cNvPr>
          <p:cNvSpPr txBox="1"/>
          <p:nvPr/>
        </p:nvSpPr>
        <p:spPr>
          <a:xfrm>
            <a:off x="7122160" y="2438715"/>
            <a:ext cx="1063112" cy="369332"/>
          </a:xfrm>
          <a:prstGeom prst="rect">
            <a:avLst/>
          </a:prstGeom>
          <a:noFill/>
        </p:spPr>
        <p:txBody>
          <a:bodyPr wrap="none" rtlCol="0">
            <a:spAutoFit/>
          </a:bodyPr>
          <a:lstStyle/>
          <a:p>
            <a:r>
              <a:rPr lang="en-US" dirty="0">
                <a:latin typeface="Algerian" panose="04020705040A02060702" pitchFamily="82" charset="0"/>
              </a:rPr>
              <a:t>Result:</a:t>
            </a:r>
          </a:p>
        </p:txBody>
      </p:sp>
    </p:spTree>
    <p:extLst>
      <p:ext uri="{BB962C8B-B14F-4D97-AF65-F5344CB8AC3E}">
        <p14:creationId xmlns:p14="http://schemas.microsoft.com/office/powerpoint/2010/main" val="1975561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3334A96F-C85E-13DC-0A96-AEED19C57D9E}"/>
              </a:ext>
            </a:extLst>
          </p:cNvPr>
          <p:cNvSpPr>
            <a:spLocks noGrp="1"/>
          </p:cNvSpPr>
          <p:nvPr>
            <p:ph type="body" sz="half" idx="2"/>
          </p:nvPr>
        </p:nvSpPr>
        <p:spPr>
          <a:xfrm>
            <a:off x="0" y="153229"/>
            <a:ext cx="7783794" cy="4740419"/>
          </a:xfrm>
        </p:spPr>
        <p:txBody>
          <a:bodyPr vert="horz" lIns="91440" tIns="45720" rIns="91440" bIns="45720" rtlCol="0">
            <a:normAutofit/>
          </a:bodyPr>
          <a:lstStyle/>
          <a:p>
            <a:pPr indent="-228600">
              <a:buFont typeface="Arial" panose="020B0604020202020204" pitchFamily="34" charset="0"/>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Query 7: </a:t>
            </a:r>
            <a:r>
              <a:rPr lang="en-US" sz="2000" b="1" u="sng" dirty="0">
                <a:solidFill>
                  <a:srgbClr val="0070C0"/>
                </a:solidFill>
                <a:latin typeface="Times New Roman" panose="02020603050405020304" pitchFamily="18" charset="0"/>
                <a:cs typeface="Times New Roman" panose="02020603050405020304" pitchFamily="18" charset="0"/>
              </a:rPr>
              <a:t>Visualization  Look for</a:t>
            </a:r>
            <a:r>
              <a:rPr lang="en-US" sz="2000" b="1"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Car Make Popularity Over Time</a:t>
            </a:r>
            <a:br>
              <a:rPr lang="en-US" sz="2000" b="1"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2000" dirty="0"/>
          </a:p>
        </p:txBody>
      </p:sp>
      <p:pic>
        <p:nvPicPr>
          <p:cNvPr id="5" name="Picture 4">
            <a:extLst>
              <a:ext uri="{FF2B5EF4-FFF2-40B4-BE49-F238E27FC236}">
                <a16:creationId xmlns:a16="http://schemas.microsoft.com/office/drawing/2014/main" id="{42DB49AC-588A-F995-6E6F-74DB34DAF9B5}"/>
              </a:ext>
            </a:extLst>
          </p:cNvPr>
          <p:cNvPicPr>
            <a:picLocks noChangeAspect="1"/>
          </p:cNvPicPr>
          <p:nvPr/>
        </p:nvPicPr>
        <p:blipFill>
          <a:blip r:embed="rId2"/>
          <a:stretch>
            <a:fillRect/>
          </a:stretch>
        </p:blipFill>
        <p:spPr>
          <a:xfrm>
            <a:off x="971341" y="928304"/>
            <a:ext cx="10249318" cy="5457763"/>
          </a:xfrm>
          <a:prstGeom prst="rect">
            <a:avLst/>
          </a:prstGeom>
          <a:noFill/>
        </p:spPr>
      </p:pic>
    </p:spTree>
    <p:extLst>
      <p:ext uri="{BB962C8B-B14F-4D97-AF65-F5344CB8AC3E}">
        <p14:creationId xmlns:p14="http://schemas.microsoft.com/office/powerpoint/2010/main" val="441052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Rectangle 3083">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4D6E7-0B79-075F-2F62-EABD4D1BD101}"/>
              </a:ext>
            </a:extLst>
          </p:cNvPr>
          <p:cNvSpPr>
            <a:spLocks noGrp="1"/>
          </p:cNvSpPr>
          <p:nvPr>
            <p:ph type="title"/>
          </p:nvPr>
        </p:nvSpPr>
        <p:spPr>
          <a:xfrm>
            <a:off x="7320466" y="65315"/>
            <a:ext cx="4140014" cy="886408"/>
          </a:xfrm>
        </p:spPr>
        <p:txBody>
          <a:bodyPr vert="horz" lIns="91440" tIns="45720" rIns="91440" bIns="45720" rtlCol="0" anchor="ctr">
            <a:normAutofit/>
          </a:bodyPr>
          <a:lstStyle/>
          <a:p>
            <a:r>
              <a:rPr lang="en-US" u="sng" dirty="0">
                <a:latin typeface="Times New Roman" panose="02020603050405020304" pitchFamily="18" charset="0"/>
                <a:cs typeface="Times New Roman" panose="02020603050405020304" pitchFamily="18" charset="0"/>
              </a:rPr>
              <a:t>Group Responsibilities</a:t>
            </a:r>
          </a:p>
        </p:txBody>
      </p:sp>
      <p:pic>
        <p:nvPicPr>
          <p:cNvPr id="3074" name="Picture 2">
            <a:extLst>
              <a:ext uri="{FF2B5EF4-FFF2-40B4-BE49-F238E27FC236}">
                <a16:creationId xmlns:a16="http://schemas.microsoft.com/office/drawing/2014/main" id="{474717A6-370C-341F-E868-10B917A5AAAC}"/>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14885" r="3349" b="2"/>
          <a:stretch/>
        </p:blipFill>
        <p:spPr bwMode="auto">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EC766E06-95CA-5D33-F510-934D46ADEDE0}"/>
              </a:ext>
            </a:extLst>
          </p:cNvPr>
          <p:cNvSpPr>
            <a:spLocks noGrp="1"/>
          </p:cNvSpPr>
          <p:nvPr>
            <p:ph type="body" sz="half" idx="2"/>
          </p:nvPr>
        </p:nvSpPr>
        <p:spPr>
          <a:xfrm>
            <a:off x="7320465" y="1380930"/>
            <a:ext cx="4140013" cy="5075853"/>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000" b="0" i="0" u="sng" dirty="0">
                <a:solidFill>
                  <a:srgbClr val="0070C0"/>
                </a:solidFill>
                <a:effectLst/>
                <a:latin typeface="Times New Roman" panose="02020603050405020304" pitchFamily="18" charset="0"/>
                <a:cs typeface="Times New Roman" panose="02020603050405020304" pitchFamily="18" charset="0"/>
              </a:rPr>
              <a:t>Nishith Reddy </a:t>
            </a:r>
            <a:r>
              <a:rPr lang="en-US" sz="2000" b="0" i="0" u="sng" dirty="0" err="1">
                <a:solidFill>
                  <a:srgbClr val="0070C0"/>
                </a:solidFill>
                <a:effectLst/>
                <a:latin typeface="Times New Roman" panose="02020603050405020304" pitchFamily="18" charset="0"/>
                <a:cs typeface="Times New Roman" panose="02020603050405020304" pitchFamily="18" charset="0"/>
              </a:rPr>
              <a:t>Mannuru</a:t>
            </a:r>
            <a:r>
              <a:rPr lang="en-US" sz="2000" b="0" i="0" u="sng" dirty="0">
                <a:solidFill>
                  <a:srgbClr val="0070C0"/>
                </a:solidFill>
                <a:effectLst/>
                <a:latin typeface="Times New Roman" panose="02020603050405020304" pitchFamily="18" charset="0"/>
                <a:cs typeface="Times New Roman" panose="02020603050405020304" pitchFamily="18" charset="0"/>
              </a:rPr>
              <a:t>:</a:t>
            </a:r>
          </a:p>
          <a:p>
            <a:pPr indent="-228600">
              <a:buFont typeface="Arial" panose="020B0604020202020204" pitchFamily="34" charset="0"/>
              <a:buChar char="•"/>
            </a:pPr>
            <a:r>
              <a:rPr lang="en-US" sz="2000" b="0" i="0" dirty="0">
                <a:solidFill>
                  <a:schemeClr val="tx1">
                    <a:lumMod val="85000"/>
                    <a:lumOff val="15000"/>
                  </a:schemeClr>
                </a:solidFill>
                <a:effectLst/>
                <a:latin typeface="Times New Roman" panose="02020603050405020304" pitchFamily="18" charset="0"/>
                <a:cs typeface="Times New Roman" panose="02020603050405020304" pitchFamily="18" charset="0"/>
              </a:rPr>
              <a:t>Analyze the dataset and formulate the questions based on the problem statement with references. Worked on SQL queries. </a:t>
            </a:r>
          </a:p>
          <a:p>
            <a:pPr indent="-228600">
              <a:buFont typeface="Arial" panose="020B0604020202020204" pitchFamily="34" charset="0"/>
              <a:buChar char="•"/>
            </a:pPr>
            <a:r>
              <a:rPr lang="en-US" sz="2000" b="0" i="0" u="sng" dirty="0">
                <a:solidFill>
                  <a:srgbClr val="0070C0"/>
                </a:solidFill>
                <a:effectLst/>
                <a:latin typeface="Times New Roman" panose="02020603050405020304" pitchFamily="18" charset="0"/>
                <a:cs typeface="Times New Roman" panose="02020603050405020304" pitchFamily="18" charset="0"/>
              </a:rPr>
              <a:t>Adnan Shareef: </a:t>
            </a:r>
            <a:r>
              <a:rPr lang="en-US" sz="2000" u="sng" dirty="0">
                <a:solidFill>
                  <a:schemeClr val="tx1">
                    <a:lumMod val="85000"/>
                    <a:lumOff val="15000"/>
                  </a:schemeClr>
                </a:solidFill>
                <a:latin typeface="Times New Roman" panose="02020603050405020304" pitchFamily="18" charset="0"/>
                <a:cs typeface="Times New Roman" panose="02020603050405020304" pitchFamily="18" charset="0"/>
              </a:rPr>
              <a:t>Has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worked on cleaning the dataset and analyze the data set before loading. Helped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Aseef</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in the Presentation. </a:t>
            </a:r>
            <a:endParaRPr lang="en-US" sz="2000" b="0" i="0" u="sng" dirty="0">
              <a:solidFill>
                <a:srgbClr val="0070C0"/>
              </a:solidFill>
              <a:effectLst/>
              <a:latin typeface="Times New Roman" panose="02020603050405020304" pitchFamily="18" charset="0"/>
              <a:cs typeface="Times New Roman" panose="02020603050405020304" pitchFamily="18" charset="0"/>
            </a:endParaRPr>
          </a:p>
          <a:p>
            <a:pPr indent="-228600">
              <a:buFont typeface="Arial" panose="020B0604020202020204" pitchFamily="34" charset="0"/>
              <a:buChar char="•"/>
            </a:pPr>
            <a:r>
              <a:rPr lang="en-US" sz="2000" b="0" i="0" u="sng" dirty="0">
                <a:solidFill>
                  <a:srgbClr val="0070C0"/>
                </a:solidFill>
                <a:effectLst/>
                <a:latin typeface="Times New Roman" panose="02020603050405020304" pitchFamily="18" charset="0"/>
                <a:cs typeface="Times New Roman" panose="02020603050405020304" pitchFamily="18" charset="0"/>
              </a:rPr>
              <a:t>Praveen Reddy Kadasani</a:t>
            </a:r>
            <a:r>
              <a:rPr lang="en-US" sz="2000" u="sng" dirty="0">
                <a:solidFill>
                  <a:srgbClr val="0070C0"/>
                </a:solidFill>
                <a:latin typeface="Times New Roman" panose="02020603050405020304" pitchFamily="18" charset="0"/>
                <a:cs typeface="Times New Roman" panose="02020603050405020304" pitchFamily="18" charset="0"/>
              </a:rPr>
              <a:t>: </a:t>
            </a:r>
            <a:r>
              <a:rPr lang="en-US" sz="2000" u="sng" dirty="0">
                <a:solidFill>
                  <a:schemeClr val="tx1">
                    <a:lumMod val="85000"/>
                    <a:lumOff val="15000"/>
                  </a:schemeClr>
                </a:solidFill>
                <a:latin typeface="Times New Roman" panose="02020603050405020304" pitchFamily="18" charset="0"/>
                <a:cs typeface="Times New Roman" panose="02020603050405020304" pitchFamily="18" charset="0"/>
              </a:rPr>
              <a:t>Worked on Data Visualization(Tableau) </a:t>
            </a:r>
            <a:r>
              <a:rPr lang="en-US" sz="2000" b="0" i="0" dirty="0">
                <a:solidFill>
                  <a:schemeClr val="tx1">
                    <a:lumMod val="85000"/>
                    <a:lumOff val="15000"/>
                  </a:schemeClr>
                </a:solidFill>
                <a:effectLst/>
                <a:latin typeface="Times New Roman" panose="02020603050405020304" pitchFamily="18" charset="0"/>
                <a:cs typeface="Times New Roman" panose="02020603050405020304" pitchFamily="18" charset="0"/>
              </a:rPr>
              <a:t>based on the results obtained from SQL queries and provided related references. </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228600">
              <a:buFont typeface="Arial" panose="020B0604020202020204" pitchFamily="34" charset="0"/>
              <a:buChar char="•"/>
            </a:pPr>
            <a:r>
              <a:rPr lang="en-US" sz="2000" b="0" i="0" u="sng" dirty="0">
                <a:solidFill>
                  <a:srgbClr val="0070C0"/>
                </a:solidFill>
                <a:effectLst/>
                <a:latin typeface="Times New Roman" panose="02020603050405020304" pitchFamily="18" charset="0"/>
                <a:cs typeface="Times New Roman" panose="02020603050405020304" pitchFamily="18" charset="0"/>
              </a:rPr>
              <a:t>Aseef Basha Shaik: </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Worked on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Powerpoint</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and made the presentation easy to understand. </a:t>
            </a:r>
            <a:endParaRPr lang="en-US" sz="2000"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indent="-228600">
              <a:buFont typeface="Arial" panose="020B0604020202020204" pitchFamily="34" charset="0"/>
              <a:buChar char="•"/>
            </a:pPr>
            <a:r>
              <a:rPr lang="en-US" sz="2000" b="0" i="0" u="sng" dirty="0">
                <a:solidFill>
                  <a:srgbClr val="0070C0"/>
                </a:solidFill>
                <a:effectLst/>
                <a:latin typeface="Times New Roman" panose="02020603050405020304" pitchFamily="18" charset="0"/>
                <a:cs typeface="Times New Roman" panose="02020603050405020304" pitchFamily="18" charset="0"/>
              </a:rPr>
              <a:t>Yog Chaudhary</a:t>
            </a:r>
            <a:r>
              <a:rPr lang="en-US" sz="2000" u="sng" dirty="0">
                <a:solidFill>
                  <a:srgbClr val="0070C0"/>
                </a:solidFill>
                <a:latin typeface="Times New Roman" panose="02020603050405020304" pitchFamily="18" charset="0"/>
                <a:cs typeface="Times New Roman" panose="02020603050405020304" pitchFamily="18" charset="0"/>
              </a:rPr>
              <a:t>: </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Helped in forming query and provided support to team members. Provided help to team members with their tasks.</a:t>
            </a:r>
            <a:endParaRPr lang="en-US" sz="2000"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indent="-228600">
              <a:buFont typeface="Arial" panose="020B0604020202020204" pitchFamily="34" charset="0"/>
              <a:buChar char="•"/>
            </a:pPr>
            <a:endParaRPr lang="en-US" sz="2000" b="0" i="0" dirty="0">
              <a:solidFill>
                <a:schemeClr val="accent1">
                  <a:lumMod val="60000"/>
                  <a:lumOff val="4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5858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5" name="Freeform: Shape 1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4">
            <a:extLst>
              <a:ext uri="{FF2B5EF4-FFF2-40B4-BE49-F238E27FC236}">
                <a16:creationId xmlns:a16="http://schemas.microsoft.com/office/drawing/2014/main" id="{78BEE229-F8E1-7B39-E042-9FD65A40538A}"/>
              </a:ext>
            </a:extLst>
          </p:cNvPr>
          <p:cNvGraphicFramePr/>
          <p:nvPr>
            <p:extLst>
              <p:ext uri="{D42A27DB-BD31-4B8C-83A1-F6EECF244321}">
                <p14:modId xmlns:p14="http://schemas.microsoft.com/office/powerpoint/2010/main" val="4223191927"/>
              </p:ext>
            </p:extLst>
          </p:nvPr>
        </p:nvGraphicFramePr>
        <p:xfrm>
          <a:off x="0" y="0"/>
          <a:ext cx="12192000" cy="4535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8766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Shape 1027">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81FBD169-11CA-39C1-1032-63EE2133D4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16481" y="1779519"/>
            <a:ext cx="5498268" cy="3298961"/>
          </a:xfrm>
          <a:prstGeom prst="rect">
            <a:avLst/>
          </a:prstGeom>
          <a:noFill/>
          <a:extLst>
            <a:ext uri="{909E8E84-426E-40DD-AFC4-6F175D3DCCD1}">
              <a14:hiddenFill xmlns:a14="http://schemas.microsoft.com/office/drawing/2010/main">
                <a:solidFill>
                  <a:srgbClr val="FFFFFF"/>
                </a:solidFill>
              </a14:hiddenFill>
            </a:ext>
          </a:extLst>
        </p:spPr>
      </p:pic>
      <p:grpSp>
        <p:nvGrpSpPr>
          <p:cNvPr id="1029" name="Group 102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034"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030"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8925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5" name="Rectangle 1074">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43F6B12-5068-21D3-5FBE-4953513ADD5F}"/>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7776" t="6316" r="18213" b="-1"/>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76" name="Rectangle 1075">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111902-1880-9F61-5DFA-EBE29E01E821}"/>
              </a:ext>
            </a:extLst>
          </p:cNvPr>
          <p:cNvSpPr>
            <a:spLocks noGrp="1"/>
          </p:cNvSpPr>
          <p:nvPr>
            <p:ph type="title"/>
          </p:nvPr>
        </p:nvSpPr>
        <p:spPr>
          <a:xfrm>
            <a:off x="4020732" y="1042416"/>
            <a:ext cx="7787882" cy="440944"/>
          </a:xfrm>
        </p:spPr>
        <p:txBody>
          <a:bodyPr vert="horz" lIns="91440" tIns="45720" rIns="91440" bIns="45720" rtlCol="0" anchor="b">
            <a:noAutofit/>
          </a:bodyPr>
          <a:lstStyle/>
          <a:p>
            <a:r>
              <a:rPr lang="en-US" sz="3600" b="1" u="sng">
                <a:latin typeface="Times New Roman" panose="02020603050405020304" pitchFamily="18" charset="0"/>
                <a:cs typeface="Times New Roman" panose="02020603050405020304" pitchFamily="18" charset="0"/>
              </a:rPr>
              <a:t>Data Set Information</a:t>
            </a:r>
            <a:endParaRPr lang="en-US" sz="3600" b="1" u="sng" dirty="0">
              <a:latin typeface="Times New Roman" panose="02020603050405020304" pitchFamily="18" charset="0"/>
              <a:cs typeface="Times New Roman" panose="02020603050405020304" pitchFamily="18" charset="0"/>
            </a:endParaRPr>
          </a:p>
        </p:txBody>
      </p:sp>
      <p:sp>
        <p:nvSpPr>
          <p:cNvPr id="1077" name="Rectangle 107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8" name="Rectangle 107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9" name="Text Placeholder 3">
            <a:extLst>
              <a:ext uri="{FF2B5EF4-FFF2-40B4-BE49-F238E27FC236}">
                <a16:creationId xmlns:a16="http://schemas.microsoft.com/office/drawing/2014/main" id="{4C90CE2C-EF81-D91B-95FF-EFF55678CDDE}"/>
              </a:ext>
            </a:extLst>
          </p:cNvPr>
          <p:cNvSpPr>
            <a:spLocks noGrp="1"/>
          </p:cNvSpPr>
          <p:nvPr>
            <p:ph type="body" sz="half" idx="2"/>
          </p:nvPr>
        </p:nvSpPr>
        <p:spPr>
          <a:xfrm>
            <a:off x="4021494" y="2525766"/>
            <a:ext cx="7787882" cy="3980570"/>
          </a:xfrm>
        </p:spPr>
        <p:txBody>
          <a:bodyPr vert="horz" lIns="91440" tIns="45720" rIns="91440" bIns="45720" rtlCol="0" anchor="t">
            <a:normAutofit lnSpcReduction="10000"/>
          </a:bodyPr>
          <a:lstStyle/>
          <a:p>
            <a:r>
              <a:rPr lang="en-US">
                <a:latin typeface="Times New Roman" panose="02020603050405020304" pitchFamily="18" charset="0"/>
                <a:cs typeface="Times New Roman" panose="02020603050405020304" pitchFamily="18" charset="0"/>
              </a:rPr>
              <a:t>The dataset was gathered from Kaggle: </a:t>
            </a:r>
            <a:r>
              <a:rPr lang="en-US">
                <a:latin typeface="Times New Roman" panose="02020603050405020304" pitchFamily="18" charset="0"/>
                <a:cs typeface="Times New Roman" panose="02020603050405020304" pitchFamily="18" charset="0"/>
                <a:hlinkClick r:id="rId3"/>
              </a:rPr>
              <a:t>https://www.kaggle.com/datasets/suraj520/car-sales-data</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indent="-228600">
              <a:buFont typeface="Arial" panose="020B0604020202020204" pitchFamily="34" charset="0"/>
              <a:buChar char="•"/>
            </a:pPr>
            <a:r>
              <a:rPr lang="en-US">
                <a:solidFill>
                  <a:schemeClr val="tx1">
                    <a:lumMod val="95000"/>
                    <a:lumOff val="5000"/>
                  </a:schemeClr>
                </a:solidFill>
                <a:latin typeface="Times New Roman" panose="02020603050405020304" pitchFamily="18" charset="0"/>
                <a:cs typeface="Times New Roman" panose="02020603050405020304" pitchFamily="18" charset="0"/>
              </a:rPr>
              <a:t>The dataset contains information about the sale of different cars. To make the dataset more precise we are considering the data for the car year from 2022 – 2023. This information can help study car sales patterns over time. It can also help assess how well each car salesperson in the dealership is doing. The data can be used to predict future sales and understand how different things impact car sales, like the type of car, model, year, and salesperson. Additionally, analyzing metrics like average sale price and commission rates by vehicle provides insights into profitability differences across car types to guide inventory investments. Identifying repeat versus one-time customers informs loyalty program decisions. Examining monthly and yearly sales trends enables better alignment of operations to seasonal volume swings. Together this detailed dataset allows both long-term strategy planning around optimal inventory mix, pricing, and sales team staffing as well as short-term tactical forecasts of demand by car segment. The granular sales data gives a comprehensive 360-degree view of the dealership’s true sales productivity, customer value, and market competitiveness.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919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AADBDC52-47F8-AD9A-6254-CC9B251AE9E6}"/>
              </a:ext>
            </a:extLst>
          </p:cNvPr>
          <p:cNvPicPr>
            <a:picLocks noChangeAspect="1"/>
          </p:cNvPicPr>
          <p:nvPr/>
        </p:nvPicPr>
        <p:blipFill>
          <a:blip r:embed="rId2"/>
          <a:stretch>
            <a:fillRect/>
          </a:stretch>
        </p:blipFill>
        <p:spPr>
          <a:xfrm>
            <a:off x="228600" y="548260"/>
            <a:ext cx="11658600" cy="4313679"/>
          </a:xfrm>
          <a:prstGeom prst="rect">
            <a:avLst/>
          </a:prstGeom>
        </p:spPr>
      </p:pic>
    </p:spTree>
    <p:extLst>
      <p:ext uri="{BB962C8B-B14F-4D97-AF65-F5344CB8AC3E}">
        <p14:creationId xmlns:p14="http://schemas.microsoft.com/office/powerpoint/2010/main" val="30807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57E36F3B-5EA3-4859-A8E1-7DB2CD0BF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E2635EE6-D269-46B5-8431-4D0F084D4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
            <a:ext cx="6252552" cy="6858003"/>
          </a:xfrm>
          <a:custGeom>
            <a:avLst/>
            <a:gdLst>
              <a:gd name="connsiteX0" fmla="*/ 2609706 w 6252552"/>
              <a:gd name="connsiteY0" fmla="*/ 0 h 6858003"/>
              <a:gd name="connsiteX1" fmla="*/ 6252552 w 6252552"/>
              <a:gd name="connsiteY1" fmla="*/ 0 h 6858003"/>
              <a:gd name="connsiteX2" fmla="*/ 6252552 w 6252552"/>
              <a:gd name="connsiteY2" fmla="*/ 6858002 h 6858003"/>
              <a:gd name="connsiteX3" fmla="*/ 6228060 w 6252552"/>
              <a:gd name="connsiteY3" fmla="*/ 6858002 h 6858003"/>
              <a:gd name="connsiteX4" fmla="*/ 6228060 w 6252552"/>
              <a:gd name="connsiteY4" fmla="*/ 6858003 h 6858003"/>
              <a:gd name="connsiteX5" fmla="*/ 0 w 6252552"/>
              <a:gd name="connsiteY5" fmla="*/ 6858003 h 6858003"/>
              <a:gd name="connsiteX6" fmla="*/ 0 w 6252552"/>
              <a:gd name="connsiteY6" fmla="*/ 1 h 6858003"/>
              <a:gd name="connsiteX7" fmla="*/ 2609701 w 6252552"/>
              <a:gd name="connsiteY7" fmla="*/ 1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2552" h="6858003">
                <a:moveTo>
                  <a:pt x="2609706" y="0"/>
                </a:moveTo>
                <a:lnTo>
                  <a:pt x="6252552" y="0"/>
                </a:lnTo>
                <a:lnTo>
                  <a:pt x="6252552" y="6858002"/>
                </a:lnTo>
                <a:lnTo>
                  <a:pt x="6228060" y="6858002"/>
                </a:lnTo>
                <a:lnTo>
                  <a:pt x="6228060" y="6858003"/>
                </a:lnTo>
                <a:lnTo>
                  <a:pt x="0" y="6858003"/>
                </a:lnTo>
                <a:lnTo>
                  <a:pt x="0" y="1"/>
                </a:lnTo>
                <a:lnTo>
                  <a:pt x="2609701"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c 67">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2974408"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64DDED02-2AF6-5C5D-924F-BFF043628A08}"/>
              </a:ext>
            </a:extLst>
          </p:cNvPr>
          <p:cNvSpPr>
            <a:spLocks noGrp="1"/>
          </p:cNvSpPr>
          <p:nvPr>
            <p:ph type="title"/>
          </p:nvPr>
        </p:nvSpPr>
        <p:spPr>
          <a:xfrm>
            <a:off x="643467" y="795509"/>
            <a:ext cx="5271106" cy="2798604"/>
          </a:xfrm>
        </p:spPr>
        <p:txBody>
          <a:bodyPr vert="horz" lIns="91440" tIns="45720" rIns="91440" bIns="45720" rtlCol="0" anchor="b">
            <a:normAutofit/>
          </a:bodyPr>
          <a:lstStyle/>
          <a:p>
            <a:pPr algn="ctr"/>
            <a:r>
              <a:rPr lang="en-US" sz="4200" kern="1200" dirty="0">
                <a:solidFill>
                  <a:srgbClr val="FFFFFF"/>
                </a:solidFill>
                <a:effectLst/>
                <a:latin typeface="+mj-lt"/>
                <a:ea typeface="+mj-ea"/>
                <a:cs typeface="+mj-cs"/>
              </a:rPr>
              <a:t>Data </a:t>
            </a:r>
            <a:r>
              <a:rPr lang="en-US" sz="4200" dirty="0">
                <a:solidFill>
                  <a:srgbClr val="FFFFFF"/>
                </a:solidFill>
              </a:rPr>
              <a:t>Pre-Processing </a:t>
            </a:r>
            <a:r>
              <a:rPr lang="en-US" sz="4200" kern="1200" dirty="0">
                <a:solidFill>
                  <a:srgbClr val="FFFFFF"/>
                </a:solidFill>
                <a:effectLst/>
                <a:latin typeface="+mj-lt"/>
                <a:ea typeface="+mj-ea"/>
                <a:cs typeface="+mj-cs"/>
              </a:rPr>
              <a:t> with Open Refine</a:t>
            </a:r>
            <a:br>
              <a:rPr lang="en-US" sz="4200" kern="1200" dirty="0">
                <a:solidFill>
                  <a:srgbClr val="FFFFFF"/>
                </a:solidFill>
                <a:effectLst/>
                <a:latin typeface="+mj-lt"/>
                <a:ea typeface="+mj-ea"/>
                <a:cs typeface="+mj-cs"/>
              </a:rPr>
            </a:br>
            <a:endParaRPr lang="en-US" sz="4200" kern="1200" dirty="0">
              <a:solidFill>
                <a:srgbClr val="FFFFFF"/>
              </a:solidFill>
              <a:latin typeface="+mj-lt"/>
              <a:ea typeface="+mj-ea"/>
              <a:cs typeface="+mj-cs"/>
            </a:endParaRPr>
          </a:p>
        </p:txBody>
      </p:sp>
      <p:sp>
        <p:nvSpPr>
          <p:cNvPr id="70" name="Oval 69">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5486807"/>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Content Placeholder 22">
            <a:extLst>
              <a:ext uri="{FF2B5EF4-FFF2-40B4-BE49-F238E27FC236}">
                <a16:creationId xmlns:a16="http://schemas.microsoft.com/office/drawing/2014/main" id="{4AA96D94-1F1B-8E29-0DC6-2F371071636C}"/>
              </a:ext>
            </a:extLst>
          </p:cNvPr>
          <p:cNvSpPr>
            <a:spLocks noGrp="1"/>
          </p:cNvSpPr>
          <p:nvPr>
            <p:ph sz="half" idx="1"/>
          </p:nvPr>
        </p:nvSpPr>
        <p:spPr>
          <a:xfrm>
            <a:off x="643467" y="3686187"/>
            <a:ext cx="5271106" cy="2292581"/>
          </a:xfrm>
        </p:spPr>
        <p:txBody>
          <a:bodyPr vert="horz" lIns="91440" tIns="45720" rIns="91440" bIns="45720" rtlCol="0">
            <a:normAutofit/>
          </a:bodyPr>
          <a:lstStyle/>
          <a:p>
            <a:pPr marL="0" indent="0" algn="ctr">
              <a:buNone/>
            </a:pPr>
            <a:r>
              <a:rPr lang="en-US" sz="2400" kern="1200">
                <a:solidFill>
                  <a:srgbClr val="FFFFFF"/>
                </a:solidFill>
                <a:latin typeface="+mn-lt"/>
                <a:ea typeface="+mn-ea"/>
                <a:cs typeface="+mn-cs"/>
              </a:rPr>
              <a:t>It is evident that 241205 records have been loaded. </a:t>
            </a:r>
          </a:p>
        </p:txBody>
      </p:sp>
      <p:pic>
        <p:nvPicPr>
          <p:cNvPr id="14" name="Content Placeholder 13" descr="A screenshot of a computer&#10;&#10;Description automatically generated">
            <a:extLst>
              <a:ext uri="{FF2B5EF4-FFF2-40B4-BE49-F238E27FC236}">
                <a16:creationId xmlns:a16="http://schemas.microsoft.com/office/drawing/2014/main" id="{5B3AF6DC-3D78-511B-4F22-13DD942B69D1}"/>
              </a:ext>
            </a:extLst>
          </p:cNvPr>
          <p:cNvPicPr>
            <a:picLocks noGrp="1" noChangeAspect="1"/>
          </p:cNvPicPr>
          <p:nvPr>
            <p:ph sz="half" idx="2"/>
          </p:nvPr>
        </p:nvPicPr>
        <p:blipFill rotWithShape="1">
          <a:blip r:embed="rId2"/>
          <a:srcRect r="4" b="7410"/>
          <a:stretch/>
        </p:blipFill>
        <p:spPr>
          <a:xfrm>
            <a:off x="6509916" y="143441"/>
            <a:ext cx="5431801" cy="3143436"/>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p:spPr>
      </p:pic>
      <p:pic>
        <p:nvPicPr>
          <p:cNvPr id="13" name="Content Placeholder 12" descr="A screenshot of a computer&#10;&#10;Description automatically generated">
            <a:extLst>
              <a:ext uri="{FF2B5EF4-FFF2-40B4-BE49-F238E27FC236}">
                <a16:creationId xmlns:a16="http://schemas.microsoft.com/office/drawing/2014/main" id="{92BB1A13-FBB5-D43D-0E07-17B3677082C4}"/>
              </a:ext>
            </a:extLst>
          </p:cNvPr>
          <p:cNvPicPr>
            <a:picLocks noChangeAspect="1"/>
          </p:cNvPicPr>
          <p:nvPr/>
        </p:nvPicPr>
        <p:blipFill rotWithShape="1">
          <a:blip r:embed="rId3"/>
          <a:srcRect r="4" b="6122"/>
          <a:stretch/>
        </p:blipFill>
        <p:spPr>
          <a:xfrm>
            <a:off x="6496428" y="3502644"/>
            <a:ext cx="5431801" cy="3187173"/>
          </a:xfrm>
          <a:custGeom>
            <a:avLst/>
            <a:gdLst/>
            <a:ahLst/>
            <a:cxnLst/>
            <a:rect l="l" t="t" r="r" b="b"/>
            <a:pathLst>
              <a:path w="5096871" h="3187173">
                <a:moveTo>
                  <a:pt x="76652" y="0"/>
                </a:moveTo>
                <a:lnTo>
                  <a:pt x="5020219" y="0"/>
                </a:lnTo>
                <a:cubicBezTo>
                  <a:pt x="5062553" y="0"/>
                  <a:pt x="5096871" y="34318"/>
                  <a:pt x="5096871" y="76652"/>
                </a:cubicBezTo>
                <a:lnTo>
                  <a:pt x="5096871" y="3110521"/>
                </a:lnTo>
                <a:cubicBezTo>
                  <a:pt x="5096871" y="3152855"/>
                  <a:pt x="5062553" y="3187173"/>
                  <a:pt x="5020219" y="3187173"/>
                </a:cubicBezTo>
                <a:lnTo>
                  <a:pt x="76652" y="3187173"/>
                </a:lnTo>
                <a:cubicBezTo>
                  <a:pt x="34318" y="3187173"/>
                  <a:pt x="0" y="3152855"/>
                  <a:pt x="0" y="3110521"/>
                </a:cubicBezTo>
                <a:lnTo>
                  <a:pt x="0" y="76652"/>
                </a:lnTo>
                <a:cubicBezTo>
                  <a:pt x="0" y="34318"/>
                  <a:pt x="34318" y="0"/>
                  <a:pt x="76652" y="0"/>
                </a:cubicBezTo>
                <a:close/>
              </a:path>
            </a:pathLst>
          </a:custGeom>
        </p:spPr>
      </p:pic>
    </p:spTree>
    <p:extLst>
      <p:ext uri="{BB962C8B-B14F-4D97-AF65-F5344CB8AC3E}">
        <p14:creationId xmlns:p14="http://schemas.microsoft.com/office/powerpoint/2010/main" val="1676914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 name="Rectangle 193">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809A57-238F-C328-D013-82D7F95249FA}"/>
              </a:ext>
            </a:extLst>
          </p:cNvPr>
          <p:cNvSpPr>
            <a:spLocks noGrp="1"/>
          </p:cNvSpPr>
          <p:nvPr>
            <p:ph type="title"/>
          </p:nvPr>
        </p:nvSpPr>
        <p:spPr>
          <a:xfrm>
            <a:off x="589560" y="856180"/>
            <a:ext cx="5279408" cy="1128068"/>
          </a:xfrm>
        </p:spPr>
        <p:txBody>
          <a:bodyPr vert="horz" lIns="91440" tIns="45720" rIns="91440" bIns="45720" rtlCol="0" anchor="ctr">
            <a:noAutofit/>
          </a:bodyPr>
          <a:lstStyle/>
          <a:p>
            <a:r>
              <a:rPr lang="en-US" b="1" u="sng" kern="1200" dirty="0">
                <a:solidFill>
                  <a:srgbClr val="FFC000"/>
                </a:solidFill>
                <a:effectLst/>
                <a:latin typeface="+mj-lt"/>
                <a:ea typeface="+mj-ea"/>
                <a:cs typeface="+mj-cs"/>
              </a:rPr>
              <a:t>Analyzing data:</a:t>
            </a:r>
            <a:br>
              <a:rPr lang="en-US" b="1" u="sng" kern="1200" dirty="0">
                <a:solidFill>
                  <a:srgbClr val="FFC000"/>
                </a:solidFill>
                <a:effectLst/>
                <a:latin typeface="+mj-lt"/>
                <a:ea typeface="+mj-ea"/>
                <a:cs typeface="+mj-cs"/>
              </a:rPr>
            </a:br>
            <a:endParaRPr lang="en-US" b="1" u="sng" kern="1200" dirty="0">
              <a:solidFill>
                <a:srgbClr val="FFC000"/>
              </a:solidFill>
              <a:latin typeface="+mj-lt"/>
              <a:ea typeface="+mj-ea"/>
              <a:cs typeface="+mj-cs"/>
            </a:endParaRPr>
          </a:p>
        </p:txBody>
      </p:sp>
      <p:grpSp>
        <p:nvGrpSpPr>
          <p:cNvPr id="196" name="Group 19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2" name="Rectangle 19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5" name="Rectangle 19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 Placeholder 2">
            <a:extLst>
              <a:ext uri="{FF2B5EF4-FFF2-40B4-BE49-F238E27FC236}">
                <a16:creationId xmlns:a16="http://schemas.microsoft.com/office/drawing/2014/main" id="{CA911CD2-859C-339C-D4B3-E1F77FD72989}"/>
              </a:ext>
            </a:extLst>
          </p:cNvPr>
          <p:cNvSpPr>
            <a:spLocks noGrp="1"/>
          </p:cNvSpPr>
          <p:nvPr>
            <p:ph type="body" idx="1"/>
          </p:nvPr>
        </p:nvSpPr>
        <p:spPr>
          <a:xfrm>
            <a:off x="590719" y="2330505"/>
            <a:ext cx="5278066" cy="3979585"/>
          </a:xfrm>
        </p:spPr>
        <p:txBody>
          <a:bodyPr vert="horz" lIns="91440" tIns="45720" rIns="91440" bIns="45720" rtlCol="0" anchor="ctr">
            <a:normAutofit/>
          </a:bodyPr>
          <a:lstStyle/>
          <a:p>
            <a:pPr indent="-228600">
              <a:buFont typeface="Arial" panose="020B0604020202020204" pitchFamily="34" charset="0"/>
              <a:buChar char="•"/>
            </a:pPr>
            <a:r>
              <a:rPr lang="en-US" sz="2000" b="0" dirty="0">
                <a:solidFill>
                  <a:srgbClr val="00B0F0"/>
                </a:solidFill>
                <a:latin typeface="Cascadia Mono" panose="020B0609020000020004" pitchFamily="49" charset="0"/>
                <a:ea typeface="Cascadia Mono" panose="020B0609020000020004" pitchFamily="49" charset="0"/>
                <a:cs typeface="Cascadia Mono" panose="020B0609020000020004" pitchFamily="49" charset="0"/>
              </a:rPr>
              <a:t>Finding unique values in the brand and model of a car using Text Facet</a:t>
            </a:r>
          </a:p>
          <a:p>
            <a:pPr marL="342900" indent="-228600">
              <a:buFont typeface="Arial" panose="020B0604020202020204" pitchFamily="34" charset="0"/>
              <a:buChar char="•"/>
            </a:pPr>
            <a:r>
              <a:rPr lang="en-US" sz="2000" b="0" dirty="0">
                <a:solidFill>
                  <a:srgbClr val="00B0F0"/>
                </a:solidFill>
                <a:latin typeface="Cascadia Mono" panose="020B0609020000020004" pitchFamily="49" charset="0"/>
                <a:ea typeface="Cascadia Mono" panose="020B0609020000020004" pitchFamily="49" charset="0"/>
                <a:cs typeface="Cascadia Mono" panose="020B0609020000020004" pitchFamily="49" charset="0"/>
              </a:rPr>
              <a:t>Five distinct auto brands are included in the dataset, as you can see.</a:t>
            </a:r>
          </a:p>
        </p:txBody>
      </p:sp>
      <p:sp>
        <p:nvSpPr>
          <p:cNvPr id="197" name="Rectangle 19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omputer&#10;&#10;Description automatically generated">
            <a:extLst>
              <a:ext uri="{FF2B5EF4-FFF2-40B4-BE49-F238E27FC236}">
                <a16:creationId xmlns:a16="http://schemas.microsoft.com/office/drawing/2014/main" id="{5D4B868E-5CFB-FF34-9757-E5E34FA969A0}"/>
              </a:ext>
            </a:extLst>
          </p:cNvPr>
          <p:cNvPicPr>
            <a:picLocks noGrp="1" noChangeAspect="1"/>
          </p:cNvPicPr>
          <p:nvPr>
            <p:ph sz="half" idx="2"/>
          </p:nvPr>
        </p:nvPicPr>
        <p:blipFill rotWithShape="1">
          <a:blip r:embed="rId2"/>
          <a:srcRect t="18302" r="-3" b="37593"/>
          <a:stretch/>
        </p:blipFill>
        <p:spPr>
          <a:xfrm>
            <a:off x="7083423" y="581892"/>
            <a:ext cx="4397433" cy="2518756"/>
          </a:xfrm>
          <a:prstGeom prst="rect">
            <a:avLst/>
          </a:prstGeom>
        </p:spPr>
      </p:pic>
      <p:sp>
        <p:nvSpPr>
          <p:cNvPr id="201" name="Rectangle 20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24FEB91E-1F3B-DD7B-341E-F458C4D15ED9}"/>
              </a:ext>
            </a:extLst>
          </p:cNvPr>
          <p:cNvPicPr>
            <a:picLocks noGrp="1" noChangeAspect="1"/>
          </p:cNvPicPr>
          <p:nvPr>
            <p:ph sz="quarter" idx="4"/>
          </p:nvPr>
        </p:nvPicPr>
        <p:blipFill rotWithShape="1">
          <a:blip r:embed="rId3"/>
          <a:srcRect r="1" b="8317"/>
          <a:stretch/>
        </p:blipFill>
        <p:spPr>
          <a:xfrm>
            <a:off x="7083423" y="3707894"/>
            <a:ext cx="4395569" cy="2518756"/>
          </a:xfrm>
          <a:prstGeom prst="rect">
            <a:avLst/>
          </a:prstGeom>
        </p:spPr>
      </p:pic>
    </p:spTree>
    <p:extLst>
      <p:ext uri="{BB962C8B-B14F-4D97-AF65-F5344CB8AC3E}">
        <p14:creationId xmlns:p14="http://schemas.microsoft.com/office/powerpoint/2010/main" val="143717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creens screenshot of a computer&#10;&#10;Description automatically generated">
            <a:extLst>
              <a:ext uri="{FF2B5EF4-FFF2-40B4-BE49-F238E27FC236}">
                <a16:creationId xmlns:a16="http://schemas.microsoft.com/office/drawing/2014/main" id="{D351BD74-6259-BA94-D6A7-47B4422ECD46}"/>
              </a:ext>
            </a:extLst>
          </p:cNvPr>
          <p:cNvPicPr>
            <a:picLocks noChangeAspect="1"/>
          </p:cNvPicPr>
          <p:nvPr/>
        </p:nvPicPr>
        <p:blipFill rotWithShape="1">
          <a:blip r:embed="rId2"/>
          <a:srcRect r="2" b="2394"/>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5" name="Title 4">
            <a:extLst>
              <a:ext uri="{FF2B5EF4-FFF2-40B4-BE49-F238E27FC236}">
                <a16:creationId xmlns:a16="http://schemas.microsoft.com/office/drawing/2014/main" id="{AD43456E-5F89-D519-3E7A-8A4FCB2DC95E}"/>
              </a:ext>
            </a:extLst>
          </p:cNvPr>
          <p:cNvSpPr>
            <a:spLocks noGrp="1"/>
          </p:cNvSpPr>
          <p:nvPr>
            <p:ph type="title"/>
          </p:nvPr>
        </p:nvSpPr>
        <p:spPr>
          <a:xfrm>
            <a:off x="6343650" y="3962400"/>
            <a:ext cx="5505814" cy="1690409"/>
          </a:xfrm>
        </p:spPr>
        <p:txBody>
          <a:bodyPr vert="horz" lIns="91440" tIns="45720" rIns="91440" bIns="45720" rtlCol="0" anchor="b">
            <a:normAutofit/>
          </a:bodyPr>
          <a:lstStyle/>
          <a:p>
            <a:pPr marL="457200" indent="-457200"/>
            <a:r>
              <a:rPr lang="en-US" sz="1800" b="1" u="sng" kern="1200" dirty="0">
                <a:solidFill>
                  <a:srgbClr val="002060"/>
                </a:solidFill>
                <a:effectLst/>
                <a:latin typeface="Algerian" panose="04020705040A02060702" pitchFamily="82" charset="0"/>
              </a:rPr>
              <a:t>Checking for Duplicate values: </a:t>
            </a:r>
            <a:br>
              <a:rPr lang="en-US" sz="1800" kern="1200" dirty="0">
                <a:solidFill>
                  <a:srgbClr val="002060"/>
                </a:solidFill>
                <a:latin typeface="Algerian" panose="04020705040A02060702" pitchFamily="82" charset="0"/>
              </a:rPr>
            </a:br>
            <a:br>
              <a:rPr lang="en-US" sz="1800" kern="1200" dirty="0">
                <a:solidFill>
                  <a:srgbClr val="002060"/>
                </a:solidFill>
                <a:latin typeface="Algerian" panose="04020705040A02060702" pitchFamily="82" charset="0"/>
              </a:rPr>
            </a:br>
            <a:r>
              <a:rPr lang="en-US" sz="1800" kern="1200" dirty="0">
                <a:solidFill>
                  <a:srgbClr val="002060"/>
                </a:solidFill>
                <a:latin typeface="Algerian" panose="04020705040A02060702" pitchFamily="82" charset="0"/>
              </a:rPr>
              <a:t>examined for any typos, unusual terms, or words that could have been spelled incorrectly using the Facet and Text Facet options.</a:t>
            </a:r>
          </a:p>
        </p:txBody>
      </p:sp>
      <p:pic>
        <p:nvPicPr>
          <p:cNvPr id="8" name="Content Placeholder 7" descr="A screenshot of a computer&#10;&#10;Description automatically generated">
            <a:extLst>
              <a:ext uri="{FF2B5EF4-FFF2-40B4-BE49-F238E27FC236}">
                <a16:creationId xmlns:a16="http://schemas.microsoft.com/office/drawing/2014/main" id="{F16A6D7C-8277-D8E1-CDC9-36E8DB21EF0A}"/>
              </a:ext>
            </a:extLst>
          </p:cNvPr>
          <p:cNvPicPr>
            <a:picLocks noGrp="1" noChangeAspect="1"/>
          </p:cNvPicPr>
          <p:nvPr>
            <p:ph sz="half" idx="2"/>
          </p:nvPr>
        </p:nvPicPr>
        <p:blipFill rotWithShape="1">
          <a:blip r:embed="rId3"/>
          <a:srcRect l="8980" r="17862"/>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extLst>
      <p:ext uri="{BB962C8B-B14F-4D97-AF65-F5344CB8AC3E}">
        <p14:creationId xmlns:p14="http://schemas.microsoft.com/office/powerpoint/2010/main" val="4149630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345B6C-FD53-E530-DF1A-F7E3C4CC9416}"/>
              </a:ext>
            </a:extLst>
          </p:cNvPr>
          <p:cNvSpPr>
            <a:spLocks noGrp="1"/>
          </p:cNvSpPr>
          <p:nvPr>
            <p:ph type="title"/>
          </p:nvPr>
        </p:nvSpPr>
        <p:spPr>
          <a:xfrm>
            <a:off x="8079978" y="741391"/>
            <a:ext cx="3369234" cy="1616203"/>
          </a:xfrm>
        </p:spPr>
        <p:txBody>
          <a:bodyPr vert="horz" lIns="91440" tIns="45720" rIns="91440" bIns="45720" rtlCol="0" anchor="b">
            <a:normAutofit fontScale="90000"/>
          </a:bodyPr>
          <a:lstStyle/>
          <a:p>
            <a:r>
              <a:rPr lang="en-US" b="1" u="sng" dirty="0">
                <a:solidFill>
                  <a:schemeClr val="accent6">
                    <a:lumMod val="75000"/>
                  </a:schemeClr>
                </a:solidFill>
                <a:effectLst/>
                <a:latin typeface="Algerian" panose="04020705040A02060702" pitchFamily="82" charset="0"/>
              </a:rPr>
              <a:t>Checking for missing values:  </a:t>
            </a:r>
            <a:br>
              <a:rPr lang="en-US" dirty="0">
                <a:effectLst/>
              </a:rPr>
            </a:b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2BC4C3A3-9445-F9CB-121A-779BFDBA2FF4}"/>
              </a:ext>
            </a:extLst>
          </p:cNvPr>
          <p:cNvPicPr>
            <a:picLocks noGrp="1" noChangeAspect="1"/>
          </p:cNvPicPr>
          <p:nvPr>
            <p:ph idx="1"/>
          </p:nvPr>
        </p:nvPicPr>
        <p:blipFill rotWithShape="1">
          <a:blip r:embed="rId2"/>
          <a:srcRect l="16829" r="15820"/>
          <a:stretch/>
        </p:blipFill>
        <p:spPr>
          <a:xfrm>
            <a:off x="20" y="10"/>
            <a:ext cx="7390243" cy="6857990"/>
          </a:xfrm>
          <a:prstGeom prst="rect">
            <a:avLst/>
          </a:prstGeom>
        </p:spPr>
      </p:pic>
      <p:sp>
        <p:nvSpPr>
          <p:cNvPr id="73" name="Rectangle 72">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4" name="Rectangle 63">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Text Placeholder 8">
            <a:extLst>
              <a:ext uri="{FF2B5EF4-FFF2-40B4-BE49-F238E27FC236}">
                <a16:creationId xmlns:a16="http://schemas.microsoft.com/office/drawing/2014/main" id="{0D928FCA-EA91-D2F3-D7F7-AF906362043F}"/>
              </a:ext>
            </a:extLst>
          </p:cNvPr>
          <p:cNvSpPr>
            <a:spLocks noGrp="1"/>
          </p:cNvSpPr>
          <p:nvPr>
            <p:ph type="body" sz="half" idx="2"/>
          </p:nvPr>
        </p:nvSpPr>
        <p:spPr>
          <a:xfrm>
            <a:off x="8079978" y="2533476"/>
            <a:ext cx="3369234" cy="4101004"/>
          </a:xfrm>
        </p:spPr>
        <p:txBody>
          <a:bodyPr vert="horz" lIns="91440" tIns="45720" rIns="91440" bIns="45720" rtlCol="0" anchor="t">
            <a:normAutofit/>
          </a:bodyPr>
          <a:lstStyle/>
          <a:p>
            <a:pPr indent="-228600">
              <a:buFont typeface="Arial" panose="020B0604020202020204" pitchFamily="34" charset="0"/>
              <a:buChar char="•"/>
            </a:pPr>
            <a:r>
              <a:rPr lang="en-US" dirty="0">
                <a:solidFill>
                  <a:schemeClr val="accent6"/>
                </a:solidFill>
                <a:latin typeface="Baguet Script" panose="020F0502020204030204" pitchFamily="2" charset="0"/>
              </a:rPr>
              <a:t>To examine the missing data, I utilized the Facet Panel, which is accessible via the drop-down arrow adjacent to the column heading.</a:t>
            </a:r>
          </a:p>
          <a:p>
            <a:pPr indent="-228600">
              <a:buFont typeface="Arial" panose="020B0604020202020204" pitchFamily="34" charset="0"/>
              <a:buChar char="•"/>
            </a:pPr>
            <a:r>
              <a:rPr lang="en-US" dirty="0">
                <a:solidFill>
                  <a:schemeClr val="accent6"/>
                </a:solidFill>
                <a:latin typeface="Baguet Script" panose="020F0502020204030204" pitchFamily="2" charset="0"/>
              </a:rPr>
              <a:t>I have chosen "Facet by Blank" in the "Customized facets" facet menu option. have examined every column. The left side displays the </a:t>
            </a:r>
          </a:p>
          <a:p>
            <a:pPr indent="-228600">
              <a:buFont typeface="Arial" panose="020B0604020202020204" pitchFamily="34" charset="0"/>
              <a:buChar char="•"/>
            </a:pPr>
            <a:r>
              <a:rPr lang="en-US" dirty="0">
                <a:solidFill>
                  <a:schemeClr val="accent6"/>
                </a:solidFill>
                <a:latin typeface="Baguet Script" panose="020F0502020204030204" pitchFamily="2" charset="0"/>
              </a:rPr>
              <a:t>The number of missing or blank values in that column will now be shown by the facet. The quantity of missing data for every aspect is displayed below for all columns. As far as we can tell, no values are missing. </a:t>
            </a:r>
          </a:p>
        </p:txBody>
      </p:sp>
    </p:spTree>
    <p:extLst>
      <p:ext uri="{BB962C8B-B14F-4D97-AF65-F5344CB8AC3E}">
        <p14:creationId xmlns:p14="http://schemas.microsoft.com/office/powerpoint/2010/main" val="104092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747294E-3C6C-9AFC-EEE3-BEBC6C526314}"/>
              </a:ext>
            </a:extLst>
          </p:cNvPr>
          <p:cNvSpPr txBox="1"/>
          <p:nvPr/>
        </p:nvSpPr>
        <p:spPr>
          <a:xfrm>
            <a:off x="1402080" y="1798320"/>
            <a:ext cx="2946400" cy="49784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CC1E917D-804A-1A68-604F-7B7BDA8F8D39}"/>
              </a:ext>
            </a:extLst>
          </p:cNvPr>
          <p:cNvSpPr txBox="1"/>
          <p:nvPr/>
        </p:nvSpPr>
        <p:spPr>
          <a:xfrm>
            <a:off x="167990" y="10510"/>
            <a:ext cx="11877040" cy="5909310"/>
          </a:xfrm>
          <a:prstGeom prst="rect">
            <a:avLst/>
          </a:prstGeom>
          <a:noFill/>
        </p:spPr>
        <p:txBody>
          <a:bodyPr wrap="square">
            <a:spAutoFit/>
          </a:bodyPr>
          <a:lstStyle/>
          <a:p>
            <a:pPr algn="ctr"/>
            <a:r>
              <a:rPr lang="en-US" sz="3600" dirty="0">
                <a:highlight>
                  <a:srgbClr val="FFFF00"/>
                </a:highlight>
                <a:latin typeface="Algerian" panose="04020705040A02060702" pitchFamily="82" charset="0"/>
              </a:rPr>
              <a:t>Type of Storage Used</a:t>
            </a:r>
          </a:p>
          <a:p>
            <a:endParaRPr lang="en-US" dirty="0"/>
          </a:p>
          <a:p>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Google Cloud Platform's (GCP) BigQuery was used to analyze the car sales data. BigQuery would be an optimal data warehouse solution for analyzing this automotive sales dataset to uncover actionable insights. Specifically, BigQuery is a serverless, highly scalable cloud data warehouse that enables running SQL queries over enormous datasets, in the petabyte range and beyond (Bhaumik, 2022). This makes it ideally suited for performing fast, complex analysis on large volumes of granular sales transaction information aggregated over time to guide data-driven business strategy decisions through a user-friendly SQL interface (Ali et al., 2021). It enables running SQL queries on huge amounts of data quickly and cost-effectively. </a:t>
            </a:r>
          </a:p>
          <a:p>
            <a:endPar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Reasons BigQuery is well-suited for the dealership's needs:  </a:t>
            </a:r>
          </a:p>
          <a:p>
            <a:endPar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Performance - Advanced capabilities ensure fast SQL queries, even on billions of rows of granular sales transactions over time(Cheng, 2022). This allows rapid analysis.</a:t>
            </a:r>
          </a:p>
          <a:p>
            <a:pPr marL="285750"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Cost - As a serverless platform, BigQuery is very cost efficient compared to traditional data warehouses because you only pay for what you use (</a:t>
            </a:r>
            <a:r>
              <a:rPr lang="en-US"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Masmoudi</a:t>
            </a: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2021). This saves money for the analysis.</a:t>
            </a:r>
          </a:p>
          <a:p>
            <a:pPr marL="285750"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Security - GCP meets major compliance standards like HIPAA for data privacy assurance when dealing with sensitive customer sales data (</a:t>
            </a:r>
            <a:r>
              <a:rPr lang="en-US"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Ignyte</a:t>
            </a: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Team, 2020).</a:t>
            </a:r>
          </a:p>
          <a:p>
            <a:pPr marL="285750"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Accessibility - The SQL interface facilitates complex sales analytics without advanced data science expertise. Integrations with data visualization tools also enable interactive dashboards.</a:t>
            </a:r>
          </a:p>
          <a:p>
            <a:endParaRPr lang="en-US" dirty="0"/>
          </a:p>
        </p:txBody>
      </p:sp>
    </p:spTree>
    <p:extLst>
      <p:ext uri="{BB962C8B-B14F-4D97-AF65-F5344CB8AC3E}">
        <p14:creationId xmlns:p14="http://schemas.microsoft.com/office/powerpoint/2010/main" val="413925051"/>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468</TotalTime>
  <Words>1976</Words>
  <Application>Microsoft Office PowerPoint</Application>
  <PresentationFormat>Widescreen</PresentationFormat>
  <Paragraphs>77</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ADLaM Display</vt:lpstr>
      <vt:lpstr>Agency FB</vt:lpstr>
      <vt:lpstr>Algerian</vt:lpstr>
      <vt:lpstr>Arabic Typesetting</vt:lpstr>
      <vt:lpstr>Arial</vt:lpstr>
      <vt:lpstr>Baguet Script</vt:lpstr>
      <vt:lpstr>Calibri</vt:lpstr>
      <vt:lpstr>Calibri Light</vt:lpstr>
      <vt:lpstr>Cascadia Mono</vt:lpstr>
      <vt:lpstr>Times New Roman</vt:lpstr>
      <vt:lpstr>Office Theme</vt:lpstr>
      <vt:lpstr>PowerPoint Presentation</vt:lpstr>
      <vt:lpstr>Harvesting, Storing &amp; Retrieving Data Adta - 5240</vt:lpstr>
      <vt:lpstr>Data Set Information</vt:lpstr>
      <vt:lpstr>PowerPoint Presentation</vt:lpstr>
      <vt:lpstr>Data Pre-Processing  with Open Refine </vt:lpstr>
      <vt:lpstr>Analyzing data: </vt:lpstr>
      <vt:lpstr>Checking for Duplicate values:   examined for any typos, unusual terms, or words that could have been spelled incorrectly using the Facet and Text Facet options.</vt:lpstr>
      <vt:lpstr>Checking for missing values:   </vt:lpstr>
      <vt:lpstr>PowerPoint Presentation</vt:lpstr>
      <vt:lpstr>PowerPoint Presentation</vt:lpstr>
      <vt:lpstr>PowerPoint Presentation</vt:lpstr>
      <vt:lpstr>                       Visualization Looks </vt:lpstr>
      <vt:lpstr>Query 2: By Car Make, Average Sale Price and Commission Rate</vt:lpstr>
      <vt:lpstr>Query 2: Visualization look for Car Make, Average Sale Price, and Commission Rate</vt:lpstr>
      <vt:lpstr>Query 3: Monthly Sales Trends </vt:lpstr>
      <vt:lpstr>PowerPoint Presentation</vt:lpstr>
      <vt:lpstr>  Query 4: Top-Selling Car Models </vt:lpstr>
      <vt:lpstr>PowerPoint Presentation</vt:lpstr>
      <vt:lpstr>Query 5: Sales Breakdown by Car Year </vt:lpstr>
      <vt:lpstr>PowerPoint Presentation</vt:lpstr>
      <vt:lpstr>  Query 6: Customer Loyalty </vt:lpstr>
      <vt:lpstr>PowerPoint Presentation</vt:lpstr>
      <vt:lpstr>Query 7: Car Make Popularity Over Time </vt:lpstr>
      <vt:lpstr>PowerPoint Presentation</vt:lpstr>
      <vt:lpstr>Group Responsibilities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Harvesting, Storing &amp; Retrieving Data Adta - 5240</dc:title>
  <dc:creator>aseef basha shaik</dc:creator>
  <cp:lastModifiedBy>yog chaudhary</cp:lastModifiedBy>
  <cp:revision>9</cp:revision>
  <dcterms:created xsi:type="dcterms:W3CDTF">2023-11-24T06:15:53Z</dcterms:created>
  <dcterms:modified xsi:type="dcterms:W3CDTF">2023-11-28T04:24:33Z</dcterms:modified>
</cp:coreProperties>
</file>